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344" r:id="rId4"/>
    <p:sldId id="313" r:id="rId5"/>
    <p:sldId id="345" r:id="rId6"/>
    <p:sldId id="314" r:id="rId7"/>
    <p:sldId id="315" r:id="rId8"/>
    <p:sldId id="316" r:id="rId9"/>
    <p:sldId id="258" r:id="rId10"/>
    <p:sldId id="259" r:id="rId11"/>
    <p:sldId id="317" r:id="rId12"/>
    <p:sldId id="260" r:id="rId13"/>
    <p:sldId id="261" r:id="rId14"/>
    <p:sldId id="343" r:id="rId15"/>
    <p:sldId id="318" r:id="rId16"/>
    <p:sldId id="319" r:id="rId17"/>
    <p:sldId id="262" r:id="rId18"/>
    <p:sldId id="320" r:id="rId19"/>
    <p:sldId id="263" r:id="rId20"/>
    <p:sldId id="264" r:id="rId21"/>
    <p:sldId id="265" r:id="rId22"/>
    <p:sldId id="266" r:id="rId23"/>
    <p:sldId id="325" r:id="rId24"/>
    <p:sldId id="323" r:id="rId25"/>
    <p:sldId id="326" r:id="rId26"/>
    <p:sldId id="321" r:id="rId27"/>
    <p:sldId id="267" r:id="rId28"/>
    <p:sldId id="327" r:id="rId29"/>
    <p:sldId id="268" r:id="rId30"/>
    <p:sldId id="328" r:id="rId31"/>
    <p:sldId id="329" r:id="rId32"/>
    <p:sldId id="269" r:id="rId33"/>
    <p:sldId id="270" r:id="rId34"/>
    <p:sldId id="271" r:id="rId35"/>
    <p:sldId id="272" r:id="rId36"/>
    <p:sldId id="273" r:id="rId37"/>
    <p:sldId id="330" r:id="rId38"/>
    <p:sldId id="332" r:id="rId39"/>
    <p:sldId id="333" r:id="rId40"/>
    <p:sldId id="334" r:id="rId41"/>
    <p:sldId id="335" r:id="rId42"/>
    <p:sldId id="336" r:id="rId43"/>
    <p:sldId id="337" r:id="rId44"/>
    <p:sldId id="338" r:id="rId45"/>
    <p:sldId id="339" r:id="rId46"/>
    <p:sldId id="340" r:id="rId47"/>
    <p:sldId id="341" r:id="rId48"/>
    <p:sldId id="331" r:id="rId49"/>
    <p:sldId id="274" r:id="rId50"/>
    <p:sldId id="276" r:id="rId51"/>
    <p:sldId id="277" r:id="rId52"/>
    <p:sldId id="278" r:id="rId53"/>
    <p:sldId id="279" r:id="rId54"/>
    <p:sldId id="280" r:id="rId55"/>
  </p:sldIdLst>
  <p:sldSz cx="9144000" cy="6858000" type="screen4x3"/>
  <p:notesSz cx="6669088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A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6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77993" y="1"/>
            <a:ext cx="2889938" cy="4986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A0752-08FC-48E4-923B-981726EBBDF1}" type="datetimeFigureOut">
              <a:rPr lang="pt-BR" smtClean="0"/>
              <a:t>08/12/2016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010"/>
            <a:ext cx="2889938" cy="4986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77993" y="9428010"/>
            <a:ext cx="2889938" cy="4986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07557-33FC-415D-A9C5-363F5B5327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2615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6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77993" y="1"/>
            <a:ext cx="2889938" cy="49863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50802-FA64-4C6F-8D91-81D7E9820711}" type="datetimeFigureOut">
              <a:rPr lang="pt-BR" smtClean="0"/>
              <a:t>08/12/2016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66909" y="4777197"/>
            <a:ext cx="5335270" cy="39086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010"/>
            <a:ext cx="2889938" cy="4986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77993" y="9428010"/>
            <a:ext cx="2889938" cy="4986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A01C7-9153-495F-862E-013122171F7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7749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A01C7-9153-495F-862E-013122171F70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2669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A01C7-9153-495F-862E-013122171F70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1422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088136" y="0"/>
            <a:ext cx="8056245" cy="6858000"/>
          </a:xfrm>
          <a:custGeom>
            <a:avLst/>
            <a:gdLst/>
            <a:ahLst/>
            <a:cxnLst/>
            <a:rect l="l" t="t" r="r" b="b"/>
            <a:pathLst>
              <a:path w="8056245" h="6858000">
                <a:moveTo>
                  <a:pt x="0" y="6858000"/>
                </a:moveTo>
                <a:lnTo>
                  <a:pt x="8055863" y="6858000"/>
                </a:lnTo>
                <a:lnTo>
                  <a:pt x="805586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12/8/2016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12/8/2016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088136" y="0"/>
            <a:ext cx="8056245" cy="6858000"/>
          </a:xfrm>
          <a:custGeom>
            <a:avLst/>
            <a:gdLst/>
            <a:ahLst/>
            <a:cxnLst/>
            <a:rect l="l" t="t" r="r" b="b"/>
            <a:pathLst>
              <a:path w="8056245" h="6858000">
                <a:moveTo>
                  <a:pt x="0" y="6858000"/>
                </a:moveTo>
                <a:lnTo>
                  <a:pt x="8055863" y="6858000"/>
                </a:lnTo>
                <a:lnTo>
                  <a:pt x="805586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12/8/2016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7492" y="323341"/>
            <a:ext cx="8329015" cy="1353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tx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22044" y="1854072"/>
            <a:ext cx="6734175" cy="25609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Gill Sans MT"/>
                <a:cs typeface="Gill Sans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12/8/2016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youtube.com/watch?v=pBsfpU9zWNI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BsfpU9zWNI" TargetMode="Externa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04" y="3810"/>
            <a:ext cx="819785" cy="819150"/>
          </a:xfrm>
          <a:custGeom>
            <a:avLst/>
            <a:gdLst/>
            <a:ahLst/>
            <a:cxnLst/>
            <a:rect l="l" t="t" r="r" b="b"/>
            <a:pathLst>
              <a:path w="819785" h="819150">
                <a:moveTo>
                  <a:pt x="819655" y="0"/>
                </a:moveTo>
                <a:lnTo>
                  <a:pt x="505" y="0"/>
                </a:lnTo>
                <a:lnTo>
                  <a:pt x="0" y="819150"/>
                </a:lnTo>
                <a:lnTo>
                  <a:pt x="505" y="819150"/>
                </a:lnTo>
                <a:lnTo>
                  <a:pt x="48635" y="817759"/>
                </a:lnTo>
                <a:lnTo>
                  <a:pt x="96034" y="813638"/>
                </a:lnTo>
                <a:lnTo>
                  <a:pt x="142623" y="806864"/>
                </a:lnTo>
                <a:lnTo>
                  <a:pt x="188327" y="797514"/>
                </a:lnTo>
                <a:lnTo>
                  <a:pt x="233067" y="785664"/>
                </a:lnTo>
                <a:lnTo>
                  <a:pt x="276768" y="771391"/>
                </a:lnTo>
                <a:lnTo>
                  <a:pt x="319353" y="754772"/>
                </a:lnTo>
                <a:lnTo>
                  <a:pt x="360744" y="735885"/>
                </a:lnTo>
                <a:lnTo>
                  <a:pt x="400865" y="714805"/>
                </a:lnTo>
                <a:lnTo>
                  <a:pt x="439639" y="691610"/>
                </a:lnTo>
                <a:lnTo>
                  <a:pt x="476990" y="666377"/>
                </a:lnTo>
                <a:lnTo>
                  <a:pt x="512839" y="639182"/>
                </a:lnTo>
                <a:lnTo>
                  <a:pt x="547112" y="610102"/>
                </a:lnTo>
                <a:lnTo>
                  <a:pt x="579729" y="579215"/>
                </a:lnTo>
                <a:lnTo>
                  <a:pt x="610616" y="546596"/>
                </a:lnTo>
                <a:lnTo>
                  <a:pt x="639695" y="512323"/>
                </a:lnTo>
                <a:lnTo>
                  <a:pt x="666889" y="476473"/>
                </a:lnTo>
                <a:lnTo>
                  <a:pt x="692122" y="439123"/>
                </a:lnTo>
                <a:lnTo>
                  <a:pt x="715316" y="400349"/>
                </a:lnTo>
                <a:lnTo>
                  <a:pt x="736395" y="360228"/>
                </a:lnTo>
                <a:lnTo>
                  <a:pt x="755281" y="318837"/>
                </a:lnTo>
                <a:lnTo>
                  <a:pt x="771899" y="276253"/>
                </a:lnTo>
                <a:lnTo>
                  <a:pt x="786171" y="232553"/>
                </a:lnTo>
                <a:lnTo>
                  <a:pt x="798020" y="187814"/>
                </a:lnTo>
                <a:lnTo>
                  <a:pt x="807370" y="142112"/>
                </a:lnTo>
                <a:lnTo>
                  <a:pt x="814144" y="95524"/>
                </a:lnTo>
                <a:lnTo>
                  <a:pt x="818264" y="48128"/>
                </a:lnTo>
                <a:lnTo>
                  <a:pt x="819655" y="0"/>
                </a:lnTo>
                <a:close/>
              </a:path>
            </a:pathLst>
          </a:custGeom>
          <a:solidFill>
            <a:srgbClr val="FDF9F4">
              <a:alpha val="3294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04" y="3810"/>
            <a:ext cx="819785" cy="819150"/>
          </a:xfrm>
          <a:custGeom>
            <a:avLst/>
            <a:gdLst/>
            <a:ahLst/>
            <a:cxnLst/>
            <a:rect l="l" t="t" r="r" b="b"/>
            <a:pathLst>
              <a:path w="819785" h="819150">
                <a:moveTo>
                  <a:pt x="819655" y="0"/>
                </a:moveTo>
                <a:lnTo>
                  <a:pt x="818264" y="48128"/>
                </a:lnTo>
                <a:lnTo>
                  <a:pt x="814144" y="95524"/>
                </a:lnTo>
                <a:lnTo>
                  <a:pt x="807370" y="142112"/>
                </a:lnTo>
                <a:lnTo>
                  <a:pt x="798020" y="187814"/>
                </a:lnTo>
                <a:lnTo>
                  <a:pt x="786171" y="232553"/>
                </a:lnTo>
                <a:lnTo>
                  <a:pt x="771899" y="276253"/>
                </a:lnTo>
                <a:lnTo>
                  <a:pt x="755281" y="318837"/>
                </a:lnTo>
                <a:lnTo>
                  <a:pt x="736395" y="360228"/>
                </a:lnTo>
                <a:lnTo>
                  <a:pt x="715316" y="400349"/>
                </a:lnTo>
                <a:lnTo>
                  <a:pt x="692122" y="439123"/>
                </a:lnTo>
                <a:lnTo>
                  <a:pt x="666889" y="476473"/>
                </a:lnTo>
                <a:lnTo>
                  <a:pt x="639695" y="512323"/>
                </a:lnTo>
                <a:lnTo>
                  <a:pt x="610616" y="546596"/>
                </a:lnTo>
                <a:lnTo>
                  <a:pt x="579729" y="579215"/>
                </a:lnTo>
                <a:lnTo>
                  <a:pt x="547112" y="610102"/>
                </a:lnTo>
                <a:lnTo>
                  <a:pt x="512839" y="639182"/>
                </a:lnTo>
                <a:lnTo>
                  <a:pt x="476990" y="666377"/>
                </a:lnTo>
                <a:lnTo>
                  <a:pt x="439639" y="691610"/>
                </a:lnTo>
                <a:lnTo>
                  <a:pt x="400865" y="714805"/>
                </a:lnTo>
                <a:lnTo>
                  <a:pt x="360744" y="735885"/>
                </a:lnTo>
                <a:lnTo>
                  <a:pt x="319353" y="754772"/>
                </a:lnTo>
                <a:lnTo>
                  <a:pt x="276768" y="771391"/>
                </a:lnTo>
                <a:lnTo>
                  <a:pt x="233067" y="785664"/>
                </a:lnTo>
                <a:lnTo>
                  <a:pt x="188327" y="797514"/>
                </a:lnTo>
                <a:lnTo>
                  <a:pt x="142623" y="806864"/>
                </a:lnTo>
                <a:lnTo>
                  <a:pt x="96034" y="813638"/>
                </a:lnTo>
                <a:lnTo>
                  <a:pt x="48635" y="817759"/>
                </a:lnTo>
                <a:lnTo>
                  <a:pt x="505" y="819150"/>
                </a:lnTo>
                <a:lnTo>
                  <a:pt x="336" y="819150"/>
                </a:lnTo>
                <a:lnTo>
                  <a:pt x="168" y="819150"/>
                </a:lnTo>
                <a:lnTo>
                  <a:pt x="0" y="819150"/>
                </a:lnTo>
                <a:lnTo>
                  <a:pt x="505" y="0"/>
                </a:lnTo>
                <a:lnTo>
                  <a:pt x="819655" y="0"/>
                </a:lnTo>
                <a:close/>
              </a:path>
            </a:pathLst>
          </a:custGeom>
          <a:ln w="3175">
            <a:solidFill>
              <a:srgbClr val="D2C39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28015" y="6095"/>
            <a:ext cx="1784604" cy="17846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69163" y="21335"/>
            <a:ext cx="1702435" cy="1702435"/>
          </a:xfrm>
          <a:custGeom>
            <a:avLst/>
            <a:gdLst/>
            <a:ahLst/>
            <a:cxnLst/>
            <a:rect l="l" t="t" r="r" b="b"/>
            <a:pathLst>
              <a:path w="1702435" h="1702435">
                <a:moveTo>
                  <a:pt x="0" y="851154"/>
                </a:moveTo>
                <a:lnTo>
                  <a:pt x="1347" y="802859"/>
                </a:lnTo>
                <a:lnTo>
                  <a:pt x="5341" y="755271"/>
                </a:lnTo>
                <a:lnTo>
                  <a:pt x="11910" y="708461"/>
                </a:lnTo>
                <a:lnTo>
                  <a:pt x="20983" y="662500"/>
                </a:lnTo>
                <a:lnTo>
                  <a:pt x="32487" y="617462"/>
                </a:lnTo>
                <a:lnTo>
                  <a:pt x="46350" y="573417"/>
                </a:lnTo>
                <a:lnTo>
                  <a:pt x="62501" y="530438"/>
                </a:lnTo>
                <a:lnTo>
                  <a:pt x="80868" y="488596"/>
                </a:lnTo>
                <a:lnTo>
                  <a:pt x="101378" y="447964"/>
                </a:lnTo>
                <a:lnTo>
                  <a:pt x="123961" y="408613"/>
                </a:lnTo>
                <a:lnTo>
                  <a:pt x="148543" y="370615"/>
                </a:lnTo>
                <a:lnTo>
                  <a:pt x="175055" y="334042"/>
                </a:lnTo>
                <a:lnTo>
                  <a:pt x="203422" y="298966"/>
                </a:lnTo>
                <a:lnTo>
                  <a:pt x="233574" y="265459"/>
                </a:lnTo>
                <a:lnTo>
                  <a:pt x="265439" y="233593"/>
                </a:lnTo>
                <a:lnTo>
                  <a:pt x="298945" y="203439"/>
                </a:lnTo>
                <a:lnTo>
                  <a:pt x="334020" y="175070"/>
                </a:lnTo>
                <a:lnTo>
                  <a:pt x="370593" y="148557"/>
                </a:lnTo>
                <a:lnTo>
                  <a:pt x="408590" y="123973"/>
                </a:lnTo>
                <a:lnTo>
                  <a:pt x="447941" y="101388"/>
                </a:lnTo>
                <a:lnTo>
                  <a:pt x="488574" y="80876"/>
                </a:lnTo>
                <a:lnTo>
                  <a:pt x="530417" y="62508"/>
                </a:lnTo>
                <a:lnTo>
                  <a:pt x="573397" y="46355"/>
                </a:lnTo>
                <a:lnTo>
                  <a:pt x="617444" y="32490"/>
                </a:lnTo>
                <a:lnTo>
                  <a:pt x="662485" y="20985"/>
                </a:lnTo>
                <a:lnTo>
                  <a:pt x="708448" y="11912"/>
                </a:lnTo>
                <a:lnTo>
                  <a:pt x="755262" y="5342"/>
                </a:lnTo>
                <a:lnTo>
                  <a:pt x="802854" y="1347"/>
                </a:lnTo>
                <a:lnTo>
                  <a:pt x="851154" y="0"/>
                </a:lnTo>
                <a:lnTo>
                  <a:pt x="899448" y="1347"/>
                </a:lnTo>
                <a:lnTo>
                  <a:pt x="947036" y="5342"/>
                </a:lnTo>
                <a:lnTo>
                  <a:pt x="993846" y="11912"/>
                </a:lnTo>
                <a:lnTo>
                  <a:pt x="1039807" y="20985"/>
                </a:lnTo>
                <a:lnTo>
                  <a:pt x="1084845" y="32490"/>
                </a:lnTo>
                <a:lnTo>
                  <a:pt x="1128890" y="46355"/>
                </a:lnTo>
                <a:lnTo>
                  <a:pt x="1171869" y="62508"/>
                </a:lnTo>
                <a:lnTo>
                  <a:pt x="1213711" y="80876"/>
                </a:lnTo>
                <a:lnTo>
                  <a:pt x="1254343" y="101388"/>
                </a:lnTo>
                <a:lnTo>
                  <a:pt x="1293694" y="123973"/>
                </a:lnTo>
                <a:lnTo>
                  <a:pt x="1331692" y="148557"/>
                </a:lnTo>
                <a:lnTo>
                  <a:pt x="1368265" y="175070"/>
                </a:lnTo>
                <a:lnTo>
                  <a:pt x="1403341" y="203439"/>
                </a:lnTo>
                <a:lnTo>
                  <a:pt x="1436848" y="233593"/>
                </a:lnTo>
                <a:lnTo>
                  <a:pt x="1468714" y="265459"/>
                </a:lnTo>
                <a:lnTo>
                  <a:pt x="1498868" y="298966"/>
                </a:lnTo>
                <a:lnTo>
                  <a:pt x="1527237" y="334042"/>
                </a:lnTo>
                <a:lnTo>
                  <a:pt x="1553750" y="370615"/>
                </a:lnTo>
                <a:lnTo>
                  <a:pt x="1578334" y="408613"/>
                </a:lnTo>
                <a:lnTo>
                  <a:pt x="1600919" y="447964"/>
                </a:lnTo>
                <a:lnTo>
                  <a:pt x="1621431" y="488596"/>
                </a:lnTo>
                <a:lnTo>
                  <a:pt x="1639799" y="530438"/>
                </a:lnTo>
                <a:lnTo>
                  <a:pt x="1655952" y="573417"/>
                </a:lnTo>
                <a:lnTo>
                  <a:pt x="1669817" y="617462"/>
                </a:lnTo>
                <a:lnTo>
                  <a:pt x="1681322" y="662500"/>
                </a:lnTo>
                <a:lnTo>
                  <a:pt x="1690395" y="708461"/>
                </a:lnTo>
                <a:lnTo>
                  <a:pt x="1696965" y="755271"/>
                </a:lnTo>
                <a:lnTo>
                  <a:pt x="1700960" y="802859"/>
                </a:lnTo>
                <a:lnTo>
                  <a:pt x="1702308" y="851154"/>
                </a:lnTo>
                <a:lnTo>
                  <a:pt x="1700960" y="899448"/>
                </a:lnTo>
                <a:lnTo>
                  <a:pt x="1696965" y="947036"/>
                </a:lnTo>
                <a:lnTo>
                  <a:pt x="1690395" y="993846"/>
                </a:lnTo>
                <a:lnTo>
                  <a:pt x="1681322" y="1039807"/>
                </a:lnTo>
                <a:lnTo>
                  <a:pt x="1669817" y="1084845"/>
                </a:lnTo>
                <a:lnTo>
                  <a:pt x="1655952" y="1128890"/>
                </a:lnTo>
                <a:lnTo>
                  <a:pt x="1639799" y="1171869"/>
                </a:lnTo>
                <a:lnTo>
                  <a:pt x="1621431" y="1213711"/>
                </a:lnTo>
                <a:lnTo>
                  <a:pt x="1600919" y="1254343"/>
                </a:lnTo>
                <a:lnTo>
                  <a:pt x="1578334" y="1293694"/>
                </a:lnTo>
                <a:lnTo>
                  <a:pt x="1553750" y="1331692"/>
                </a:lnTo>
                <a:lnTo>
                  <a:pt x="1527237" y="1368265"/>
                </a:lnTo>
                <a:lnTo>
                  <a:pt x="1498868" y="1403341"/>
                </a:lnTo>
                <a:lnTo>
                  <a:pt x="1468714" y="1436848"/>
                </a:lnTo>
                <a:lnTo>
                  <a:pt x="1436848" y="1468714"/>
                </a:lnTo>
                <a:lnTo>
                  <a:pt x="1403341" y="1498868"/>
                </a:lnTo>
                <a:lnTo>
                  <a:pt x="1368265" y="1527237"/>
                </a:lnTo>
                <a:lnTo>
                  <a:pt x="1331692" y="1553750"/>
                </a:lnTo>
                <a:lnTo>
                  <a:pt x="1293694" y="1578334"/>
                </a:lnTo>
                <a:lnTo>
                  <a:pt x="1254343" y="1600919"/>
                </a:lnTo>
                <a:lnTo>
                  <a:pt x="1213711" y="1621431"/>
                </a:lnTo>
                <a:lnTo>
                  <a:pt x="1171869" y="1639799"/>
                </a:lnTo>
                <a:lnTo>
                  <a:pt x="1128890" y="1655952"/>
                </a:lnTo>
                <a:lnTo>
                  <a:pt x="1084845" y="1669817"/>
                </a:lnTo>
                <a:lnTo>
                  <a:pt x="1039807" y="1681322"/>
                </a:lnTo>
                <a:lnTo>
                  <a:pt x="993846" y="1690395"/>
                </a:lnTo>
                <a:lnTo>
                  <a:pt x="947036" y="1696965"/>
                </a:lnTo>
                <a:lnTo>
                  <a:pt x="899448" y="1700960"/>
                </a:lnTo>
                <a:lnTo>
                  <a:pt x="851154" y="1702308"/>
                </a:lnTo>
                <a:lnTo>
                  <a:pt x="802854" y="1700960"/>
                </a:lnTo>
                <a:lnTo>
                  <a:pt x="755262" y="1696965"/>
                </a:lnTo>
                <a:lnTo>
                  <a:pt x="708448" y="1690395"/>
                </a:lnTo>
                <a:lnTo>
                  <a:pt x="662485" y="1681322"/>
                </a:lnTo>
                <a:lnTo>
                  <a:pt x="617444" y="1669817"/>
                </a:lnTo>
                <a:lnTo>
                  <a:pt x="573397" y="1655952"/>
                </a:lnTo>
                <a:lnTo>
                  <a:pt x="530417" y="1639799"/>
                </a:lnTo>
                <a:lnTo>
                  <a:pt x="488574" y="1621431"/>
                </a:lnTo>
                <a:lnTo>
                  <a:pt x="447941" y="1600919"/>
                </a:lnTo>
                <a:lnTo>
                  <a:pt x="408590" y="1578334"/>
                </a:lnTo>
                <a:lnTo>
                  <a:pt x="370593" y="1553750"/>
                </a:lnTo>
                <a:lnTo>
                  <a:pt x="334020" y="1527237"/>
                </a:lnTo>
                <a:lnTo>
                  <a:pt x="298945" y="1498868"/>
                </a:lnTo>
                <a:lnTo>
                  <a:pt x="265439" y="1468714"/>
                </a:lnTo>
                <a:lnTo>
                  <a:pt x="233574" y="1436848"/>
                </a:lnTo>
                <a:lnTo>
                  <a:pt x="203422" y="1403341"/>
                </a:lnTo>
                <a:lnTo>
                  <a:pt x="175055" y="1368265"/>
                </a:lnTo>
                <a:lnTo>
                  <a:pt x="148543" y="1331692"/>
                </a:lnTo>
                <a:lnTo>
                  <a:pt x="123961" y="1293694"/>
                </a:lnTo>
                <a:lnTo>
                  <a:pt x="101378" y="1254343"/>
                </a:lnTo>
                <a:lnTo>
                  <a:pt x="80868" y="1213711"/>
                </a:lnTo>
                <a:lnTo>
                  <a:pt x="62501" y="1171869"/>
                </a:lnTo>
                <a:lnTo>
                  <a:pt x="46350" y="1128890"/>
                </a:lnTo>
                <a:lnTo>
                  <a:pt x="32487" y="1084845"/>
                </a:lnTo>
                <a:lnTo>
                  <a:pt x="20983" y="1039807"/>
                </a:lnTo>
                <a:lnTo>
                  <a:pt x="11910" y="993846"/>
                </a:lnTo>
                <a:lnTo>
                  <a:pt x="5341" y="947036"/>
                </a:lnTo>
                <a:lnTo>
                  <a:pt x="1347" y="899448"/>
                </a:lnTo>
                <a:lnTo>
                  <a:pt x="0" y="851154"/>
                </a:lnTo>
                <a:close/>
              </a:path>
            </a:pathLst>
          </a:custGeom>
          <a:ln w="27432">
            <a:solidFill>
              <a:srgbClr val="FFF6D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2212" y="1045463"/>
            <a:ext cx="1155192" cy="115061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7319" y="1050633"/>
            <a:ext cx="1116813" cy="11114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87319" y="1050633"/>
            <a:ext cx="1116965" cy="1111885"/>
          </a:xfrm>
          <a:custGeom>
            <a:avLst/>
            <a:gdLst/>
            <a:ahLst/>
            <a:cxnLst/>
            <a:rect l="l" t="t" r="r" b="b"/>
            <a:pathLst>
              <a:path w="1116965" h="1111885">
                <a:moveTo>
                  <a:pt x="118496" y="204634"/>
                </a:moveTo>
                <a:lnTo>
                  <a:pt x="149785" y="168741"/>
                </a:lnTo>
                <a:lnTo>
                  <a:pt x="183515" y="136234"/>
                </a:lnTo>
                <a:lnTo>
                  <a:pt x="219451" y="107137"/>
                </a:lnTo>
                <a:lnTo>
                  <a:pt x="257356" y="81474"/>
                </a:lnTo>
                <a:lnTo>
                  <a:pt x="296996" y="59270"/>
                </a:lnTo>
                <a:lnTo>
                  <a:pt x="338135" y="40547"/>
                </a:lnTo>
                <a:lnTo>
                  <a:pt x="380538" y="25331"/>
                </a:lnTo>
                <a:lnTo>
                  <a:pt x="423971" y="13644"/>
                </a:lnTo>
                <a:lnTo>
                  <a:pt x="468196" y="5510"/>
                </a:lnTo>
                <a:lnTo>
                  <a:pt x="512980" y="954"/>
                </a:lnTo>
                <a:lnTo>
                  <a:pt x="558087" y="0"/>
                </a:lnTo>
                <a:lnTo>
                  <a:pt x="603281" y="2670"/>
                </a:lnTo>
                <a:lnTo>
                  <a:pt x="648327" y="8990"/>
                </a:lnTo>
                <a:lnTo>
                  <a:pt x="692991" y="18983"/>
                </a:lnTo>
                <a:lnTo>
                  <a:pt x="737036" y="32672"/>
                </a:lnTo>
                <a:lnTo>
                  <a:pt x="780227" y="50083"/>
                </a:lnTo>
                <a:lnTo>
                  <a:pt x="822330" y="71238"/>
                </a:lnTo>
                <a:lnTo>
                  <a:pt x="863108" y="96162"/>
                </a:lnTo>
                <a:lnTo>
                  <a:pt x="902327" y="124878"/>
                </a:lnTo>
                <a:lnTo>
                  <a:pt x="939023" y="156757"/>
                </a:lnTo>
                <a:lnTo>
                  <a:pt x="972365" y="190998"/>
                </a:lnTo>
                <a:lnTo>
                  <a:pt x="1002325" y="227366"/>
                </a:lnTo>
                <a:lnTo>
                  <a:pt x="1028874" y="265625"/>
                </a:lnTo>
                <a:lnTo>
                  <a:pt x="1051985" y="305541"/>
                </a:lnTo>
                <a:lnTo>
                  <a:pt x="1071626" y="346879"/>
                </a:lnTo>
                <a:lnTo>
                  <a:pt x="1087772" y="389404"/>
                </a:lnTo>
                <a:lnTo>
                  <a:pt x="1100392" y="432881"/>
                </a:lnTo>
                <a:lnTo>
                  <a:pt x="1109458" y="477076"/>
                </a:lnTo>
                <a:lnTo>
                  <a:pt x="1114941" y="521754"/>
                </a:lnTo>
                <a:lnTo>
                  <a:pt x="1116813" y="566679"/>
                </a:lnTo>
                <a:lnTo>
                  <a:pt x="1115044" y="611617"/>
                </a:lnTo>
                <a:lnTo>
                  <a:pt x="1109608" y="656333"/>
                </a:lnTo>
                <a:lnTo>
                  <a:pt x="1100473" y="700593"/>
                </a:lnTo>
                <a:lnTo>
                  <a:pt x="1087613" y="744160"/>
                </a:lnTo>
                <a:lnTo>
                  <a:pt x="1070998" y="786801"/>
                </a:lnTo>
                <a:lnTo>
                  <a:pt x="1050600" y="828281"/>
                </a:lnTo>
                <a:lnTo>
                  <a:pt x="1026390" y="868365"/>
                </a:lnTo>
                <a:lnTo>
                  <a:pt x="998339" y="906817"/>
                </a:lnTo>
                <a:lnTo>
                  <a:pt x="967050" y="942710"/>
                </a:lnTo>
                <a:lnTo>
                  <a:pt x="933320" y="975218"/>
                </a:lnTo>
                <a:lnTo>
                  <a:pt x="897385" y="1004315"/>
                </a:lnTo>
                <a:lnTo>
                  <a:pt x="859481" y="1029978"/>
                </a:lnTo>
                <a:lnTo>
                  <a:pt x="819841" y="1052184"/>
                </a:lnTo>
                <a:lnTo>
                  <a:pt x="778703" y="1070908"/>
                </a:lnTo>
                <a:lnTo>
                  <a:pt x="736300" y="1086127"/>
                </a:lnTo>
                <a:lnTo>
                  <a:pt x="692869" y="1097817"/>
                </a:lnTo>
                <a:lnTo>
                  <a:pt x="648644" y="1105954"/>
                </a:lnTo>
                <a:lnTo>
                  <a:pt x="603860" y="1110515"/>
                </a:lnTo>
                <a:lnTo>
                  <a:pt x="558754" y="1111476"/>
                </a:lnTo>
                <a:lnTo>
                  <a:pt x="513560" y="1108813"/>
                </a:lnTo>
                <a:lnTo>
                  <a:pt x="468514" y="1102502"/>
                </a:lnTo>
                <a:lnTo>
                  <a:pt x="423850" y="1092519"/>
                </a:lnTo>
                <a:lnTo>
                  <a:pt x="379804" y="1078841"/>
                </a:lnTo>
                <a:lnTo>
                  <a:pt x="336612" y="1061444"/>
                </a:lnTo>
                <a:lnTo>
                  <a:pt x="294508" y="1040304"/>
                </a:lnTo>
                <a:lnTo>
                  <a:pt x="253729" y="1015397"/>
                </a:lnTo>
                <a:lnTo>
                  <a:pt x="214508" y="986700"/>
                </a:lnTo>
                <a:lnTo>
                  <a:pt x="177812" y="954821"/>
                </a:lnTo>
                <a:lnTo>
                  <a:pt x="144469" y="920580"/>
                </a:lnTo>
                <a:lnTo>
                  <a:pt x="114507" y="884212"/>
                </a:lnTo>
                <a:lnTo>
                  <a:pt x="87955" y="845952"/>
                </a:lnTo>
                <a:lnTo>
                  <a:pt x="64842" y="806035"/>
                </a:lnTo>
                <a:lnTo>
                  <a:pt x="45198" y="764695"/>
                </a:lnTo>
                <a:lnTo>
                  <a:pt x="29049" y="722168"/>
                </a:lnTo>
                <a:lnTo>
                  <a:pt x="16427" y="678687"/>
                </a:lnTo>
                <a:lnTo>
                  <a:pt x="7358" y="634488"/>
                </a:lnTo>
                <a:lnTo>
                  <a:pt x="1873" y="589806"/>
                </a:lnTo>
                <a:lnTo>
                  <a:pt x="0" y="544874"/>
                </a:lnTo>
                <a:lnTo>
                  <a:pt x="1767" y="499929"/>
                </a:lnTo>
                <a:lnTo>
                  <a:pt x="7203" y="455204"/>
                </a:lnTo>
                <a:lnTo>
                  <a:pt x="16338" y="410935"/>
                </a:lnTo>
                <a:lnTo>
                  <a:pt x="29200" y="367355"/>
                </a:lnTo>
                <a:lnTo>
                  <a:pt x="45818" y="324701"/>
                </a:lnTo>
                <a:lnTo>
                  <a:pt x="66221" y="283206"/>
                </a:lnTo>
                <a:lnTo>
                  <a:pt x="90437" y="243105"/>
                </a:lnTo>
                <a:lnTo>
                  <a:pt x="118496" y="204634"/>
                </a:lnTo>
                <a:close/>
              </a:path>
            </a:pathLst>
          </a:custGeom>
          <a:ln w="7349">
            <a:solidFill>
              <a:srgbClr val="C6B7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7958" y="1181524"/>
            <a:ext cx="855980" cy="850265"/>
          </a:xfrm>
          <a:custGeom>
            <a:avLst/>
            <a:gdLst/>
            <a:ahLst/>
            <a:cxnLst/>
            <a:rect l="l" t="t" r="r" b="b"/>
            <a:pathLst>
              <a:path w="855980" h="850264">
                <a:moveTo>
                  <a:pt x="89838" y="155150"/>
                </a:moveTo>
                <a:lnTo>
                  <a:pt x="63217" y="192564"/>
                </a:lnTo>
                <a:lnTo>
                  <a:pt x="41317" y="231919"/>
                </a:lnTo>
                <a:lnTo>
                  <a:pt x="24090" y="272849"/>
                </a:lnTo>
                <a:lnTo>
                  <a:pt x="11493" y="314989"/>
                </a:lnTo>
                <a:lnTo>
                  <a:pt x="3478" y="357973"/>
                </a:lnTo>
                <a:lnTo>
                  <a:pt x="0" y="401436"/>
                </a:lnTo>
                <a:lnTo>
                  <a:pt x="1012" y="445012"/>
                </a:lnTo>
                <a:lnTo>
                  <a:pt x="6469" y="488336"/>
                </a:lnTo>
                <a:lnTo>
                  <a:pt x="16325" y="531041"/>
                </a:lnTo>
                <a:lnTo>
                  <a:pt x="30534" y="572763"/>
                </a:lnTo>
                <a:lnTo>
                  <a:pt x="49050" y="613136"/>
                </a:lnTo>
                <a:lnTo>
                  <a:pt x="71827" y="651795"/>
                </a:lnTo>
                <a:lnTo>
                  <a:pt x="98819" y="688373"/>
                </a:lnTo>
                <a:lnTo>
                  <a:pt x="129979" y="722506"/>
                </a:lnTo>
                <a:lnTo>
                  <a:pt x="165264" y="753828"/>
                </a:lnTo>
                <a:lnTo>
                  <a:pt x="203626" y="781288"/>
                </a:lnTo>
                <a:lnTo>
                  <a:pt x="243815" y="804104"/>
                </a:lnTo>
                <a:lnTo>
                  <a:pt x="285462" y="822312"/>
                </a:lnTo>
                <a:lnTo>
                  <a:pt x="328203" y="835949"/>
                </a:lnTo>
                <a:lnTo>
                  <a:pt x="371670" y="845051"/>
                </a:lnTo>
                <a:lnTo>
                  <a:pt x="415497" y="849655"/>
                </a:lnTo>
                <a:lnTo>
                  <a:pt x="459319" y="849796"/>
                </a:lnTo>
                <a:lnTo>
                  <a:pt x="502768" y="845511"/>
                </a:lnTo>
                <a:lnTo>
                  <a:pt x="545478" y="836837"/>
                </a:lnTo>
                <a:lnTo>
                  <a:pt x="587084" y="823809"/>
                </a:lnTo>
                <a:lnTo>
                  <a:pt x="627219" y="806465"/>
                </a:lnTo>
                <a:lnTo>
                  <a:pt x="665516" y="784840"/>
                </a:lnTo>
                <a:lnTo>
                  <a:pt x="701609" y="758971"/>
                </a:lnTo>
                <a:lnTo>
                  <a:pt x="735133" y="728894"/>
                </a:lnTo>
                <a:lnTo>
                  <a:pt x="765720" y="694646"/>
                </a:lnTo>
                <a:lnTo>
                  <a:pt x="792343" y="657209"/>
                </a:lnTo>
                <a:lnTo>
                  <a:pt x="814245" y="617838"/>
                </a:lnTo>
                <a:lnTo>
                  <a:pt x="831472" y="576897"/>
                </a:lnTo>
                <a:lnTo>
                  <a:pt x="844071" y="534752"/>
                </a:lnTo>
                <a:lnTo>
                  <a:pt x="852086" y="491766"/>
                </a:lnTo>
                <a:lnTo>
                  <a:pt x="855565" y="448304"/>
                </a:lnTo>
                <a:lnTo>
                  <a:pt x="854552" y="404733"/>
                </a:lnTo>
                <a:lnTo>
                  <a:pt x="849095" y="361416"/>
                </a:lnTo>
                <a:lnTo>
                  <a:pt x="839239" y="318718"/>
                </a:lnTo>
                <a:lnTo>
                  <a:pt x="825030" y="277004"/>
                </a:lnTo>
                <a:lnTo>
                  <a:pt x="806515" y="236639"/>
                </a:lnTo>
                <a:lnTo>
                  <a:pt x="783739" y="197988"/>
                </a:lnTo>
                <a:lnTo>
                  <a:pt x="756748" y="161416"/>
                </a:lnTo>
                <a:lnTo>
                  <a:pt x="725589" y="127288"/>
                </a:lnTo>
                <a:lnTo>
                  <a:pt x="690307" y="95968"/>
                </a:lnTo>
                <a:lnTo>
                  <a:pt x="651942" y="68508"/>
                </a:lnTo>
                <a:lnTo>
                  <a:pt x="611752" y="45692"/>
                </a:lnTo>
                <a:lnTo>
                  <a:pt x="570102" y="27483"/>
                </a:lnTo>
                <a:lnTo>
                  <a:pt x="527360" y="13846"/>
                </a:lnTo>
                <a:lnTo>
                  <a:pt x="483892" y="4744"/>
                </a:lnTo>
                <a:lnTo>
                  <a:pt x="440064" y="141"/>
                </a:lnTo>
                <a:lnTo>
                  <a:pt x="396241" y="0"/>
                </a:lnTo>
                <a:lnTo>
                  <a:pt x="352791" y="4284"/>
                </a:lnTo>
                <a:lnTo>
                  <a:pt x="310080" y="12959"/>
                </a:lnTo>
                <a:lnTo>
                  <a:pt x="268474" y="25986"/>
                </a:lnTo>
                <a:lnTo>
                  <a:pt x="228339" y="43330"/>
                </a:lnTo>
                <a:lnTo>
                  <a:pt x="190042" y="64955"/>
                </a:lnTo>
                <a:lnTo>
                  <a:pt x="153949" y="90824"/>
                </a:lnTo>
                <a:lnTo>
                  <a:pt x="120425" y="120901"/>
                </a:lnTo>
                <a:lnTo>
                  <a:pt x="89838" y="155150"/>
                </a:lnTo>
                <a:close/>
              </a:path>
            </a:pathLst>
          </a:custGeom>
          <a:ln w="7349">
            <a:solidFill>
              <a:srgbClr val="C6B7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35736" y="0"/>
            <a:ext cx="155447" cy="6858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22782" y="1415033"/>
            <a:ext cx="210312" cy="2103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22782" y="1415033"/>
            <a:ext cx="210820" cy="210820"/>
          </a:xfrm>
          <a:custGeom>
            <a:avLst/>
            <a:gdLst/>
            <a:ahLst/>
            <a:cxnLst/>
            <a:rect l="l" t="t" r="r" b="b"/>
            <a:pathLst>
              <a:path w="210819" h="210819">
                <a:moveTo>
                  <a:pt x="0" y="105155"/>
                </a:moveTo>
                <a:lnTo>
                  <a:pt x="8263" y="64240"/>
                </a:lnTo>
                <a:lnTo>
                  <a:pt x="30799" y="30813"/>
                </a:lnTo>
                <a:lnTo>
                  <a:pt x="64224" y="8268"/>
                </a:lnTo>
                <a:lnTo>
                  <a:pt x="105156" y="0"/>
                </a:lnTo>
                <a:lnTo>
                  <a:pt x="146087" y="8268"/>
                </a:lnTo>
                <a:lnTo>
                  <a:pt x="179512" y="30813"/>
                </a:lnTo>
                <a:lnTo>
                  <a:pt x="202048" y="64240"/>
                </a:lnTo>
                <a:lnTo>
                  <a:pt x="210312" y="105155"/>
                </a:lnTo>
                <a:lnTo>
                  <a:pt x="202048" y="146071"/>
                </a:lnTo>
                <a:lnTo>
                  <a:pt x="179512" y="179498"/>
                </a:lnTo>
                <a:lnTo>
                  <a:pt x="146087" y="202043"/>
                </a:lnTo>
                <a:lnTo>
                  <a:pt x="105156" y="210312"/>
                </a:lnTo>
                <a:lnTo>
                  <a:pt x="64224" y="202043"/>
                </a:lnTo>
                <a:lnTo>
                  <a:pt x="30799" y="179498"/>
                </a:lnTo>
                <a:lnTo>
                  <a:pt x="8263" y="146071"/>
                </a:lnTo>
                <a:lnTo>
                  <a:pt x="0" y="105155"/>
                </a:lnTo>
                <a:close/>
              </a:path>
            </a:pathLst>
          </a:custGeom>
          <a:ln w="3175">
            <a:solidFill>
              <a:srgbClr val="2F8DA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156716" y="1345691"/>
            <a:ext cx="64135" cy="64135"/>
          </a:xfrm>
          <a:custGeom>
            <a:avLst/>
            <a:gdLst/>
            <a:ahLst/>
            <a:cxnLst/>
            <a:rect l="l" t="t" r="r" b="b"/>
            <a:pathLst>
              <a:path w="64134" h="64134">
                <a:moveTo>
                  <a:pt x="0" y="32004"/>
                </a:moveTo>
                <a:lnTo>
                  <a:pt x="2514" y="19556"/>
                </a:lnTo>
                <a:lnTo>
                  <a:pt x="9372" y="9382"/>
                </a:lnTo>
                <a:lnTo>
                  <a:pt x="19545" y="2518"/>
                </a:lnTo>
                <a:lnTo>
                  <a:pt x="32003" y="0"/>
                </a:lnTo>
                <a:lnTo>
                  <a:pt x="44462" y="2518"/>
                </a:lnTo>
                <a:lnTo>
                  <a:pt x="54635" y="9382"/>
                </a:lnTo>
                <a:lnTo>
                  <a:pt x="61493" y="19556"/>
                </a:lnTo>
                <a:lnTo>
                  <a:pt x="64008" y="32004"/>
                </a:lnTo>
                <a:lnTo>
                  <a:pt x="61493" y="44451"/>
                </a:lnTo>
                <a:lnTo>
                  <a:pt x="54635" y="54625"/>
                </a:lnTo>
                <a:lnTo>
                  <a:pt x="44462" y="61489"/>
                </a:lnTo>
                <a:lnTo>
                  <a:pt x="32003" y="64008"/>
                </a:lnTo>
                <a:lnTo>
                  <a:pt x="19545" y="61489"/>
                </a:lnTo>
                <a:lnTo>
                  <a:pt x="9372" y="54625"/>
                </a:lnTo>
                <a:lnTo>
                  <a:pt x="2514" y="44451"/>
                </a:lnTo>
                <a:lnTo>
                  <a:pt x="0" y="32004"/>
                </a:lnTo>
                <a:close/>
              </a:path>
            </a:pathLst>
          </a:custGeom>
          <a:ln w="12192">
            <a:solidFill>
              <a:srgbClr val="2F7E9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642186" y="284839"/>
            <a:ext cx="8329015" cy="13538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>
            <a:spAutoFit/>
          </a:bodyPr>
          <a:lstStyle/>
          <a:p>
            <a:pPr marL="799465" algn="ctr">
              <a:lnSpc>
                <a:spcPct val="100000"/>
              </a:lnSpc>
            </a:pPr>
            <a:r>
              <a:rPr sz="4400" dirty="0">
                <a:solidFill>
                  <a:srgbClr val="562213"/>
                </a:solidFill>
              </a:rPr>
              <a:t>Sistema de Escrita da</a:t>
            </a:r>
            <a:r>
              <a:rPr sz="4400" spc="-114" dirty="0">
                <a:solidFill>
                  <a:srgbClr val="562213"/>
                </a:solidFill>
              </a:rPr>
              <a:t> </a:t>
            </a:r>
            <a:r>
              <a:rPr sz="4400" spc="-5" dirty="0" err="1" smtClean="0">
                <a:solidFill>
                  <a:srgbClr val="562213"/>
                </a:solidFill>
              </a:rPr>
              <a:t>Língua</a:t>
            </a:r>
            <a:r>
              <a:rPr lang="pt-BR" sz="4400" dirty="0"/>
              <a:t> </a:t>
            </a:r>
            <a:r>
              <a:rPr sz="4400" spc="-25" dirty="0" smtClean="0">
                <a:solidFill>
                  <a:srgbClr val="562213"/>
                </a:solidFill>
              </a:rPr>
              <a:t>Portuguesa</a:t>
            </a:r>
            <a:endParaRPr sz="4400" dirty="0"/>
          </a:p>
        </p:txBody>
      </p:sp>
      <p:sp>
        <p:nvSpPr>
          <p:cNvPr id="19" name="object 19"/>
          <p:cNvSpPr txBox="1"/>
          <p:nvPr/>
        </p:nvSpPr>
        <p:spPr>
          <a:xfrm>
            <a:off x="3814064" y="5501355"/>
            <a:ext cx="5062220" cy="4366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334895">
              <a:lnSpc>
                <a:spcPct val="119200"/>
              </a:lnSpc>
            </a:pPr>
            <a:endParaRPr sz="2600" dirty="0">
              <a:latin typeface="Gill Sans MT"/>
              <a:cs typeface="Gill Sans MT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839600" y="2276872"/>
            <a:ext cx="5988539" cy="41473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 w="41275" cmpd="thinThick">
            <a:solidFill>
              <a:schemeClr val="bg2">
                <a:lumMod val="25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1475656" y="1628800"/>
            <a:ext cx="720379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>
                <a:latin typeface="+mj-lt"/>
              </a:rPr>
              <a:t>Alguns métodos </a:t>
            </a:r>
            <a:r>
              <a:rPr lang="pt-BR" sz="2800" dirty="0">
                <a:latin typeface="+mj-lt"/>
              </a:rPr>
              <a:t>– </a:t>
            </a:r>
            <a:r>
              <a:rPr lang="pt-BR" sz="2800" dirty="0" smtClean="0">
                <a:latin typeface="+mj-lt"/>
              </a:rPr>
              <a:t>por exemplo</a:t>
            </a:r>
            <a:r>
              <a:rPr lang="pt-BR" sz="2800" dirty="0">
                <a:latin typeface="+mj-lt"/>
              </a:rPr>
              <a:t>, o método silábico ou o fônico –, </a:t>
            </a:r>
            <a:r>
              <a:rPr lang="pt-BR" sz="2800" dirty="0" smtClean="0">
                <a:latin typeface="+mj-lt"/>
              </a:rPr>
              <a:t>a criança era considerada </a:t>
            </a:r>
            <a:r>
              <a:rPr lang="pt-BR" sz="2800" dirty="0">
                <a:latin typeface="+mj-lt"/>
              </a:rPr>
              <a:t>uma “tábula rasa” que, </a:t>
            </a:r>
            <a:r>
              <a:rPr lang="pt-BR" sz="2800" dirty="0" smtClean="0">
                <a:latin typeface="+mj-lt"/>
              </a:rPr>
              <a:t>repetindo informações </a:t>
            </a:r>
            <a:r>
              <a:rPr lang="pt-BR" sz="2800" dirty="0">
                <a:latin typeface="+mj-lt"/>
              </a:rPr>
              <a:t>prontas, </a:t>
            </a:r>
            <a:r>
              <a:rPr lang="pt-BR" sz="2800" dirty="0" smtClean="0">
                <a:latin typeface="+mj-lt"/>
              </a:rPr>
              <a:t>transmitidas pela </a:t>
            </a:r>
            <a:r>
              <a:rPr lang="pt-BR" sz="2800" dirty="0">
                <a:latin typeface="+mj-lt"/>
              </a:rPr>
              <a:t>professora ou pelo autor da </a:t>
            </a:r>
            <a:r>
              <a:rPr lang="pt-BR" sz="2800" dirty="0" smtClean="0">
                <a:latin typeface="+mj-lt"/>
              </a:rPr>
              <a:t>cartilha, se </a:t>
            </a:r>
            <a:r>
              <a:rPr lang="pt-BR" sz="2800" dirty="0">
                <a:latin typeface="+mj-lt"/>
              </a:rPr>
              <a:t>alfabetizaria sem ter que modificar </a:t>
            </a:r>
            <a:r>
              <a:rPr lang="pt-BR" sz="2800" dirty="0" smtClean="0">
                <a:latin typeface="+mj-lt"/>
              </a:rPr>
              <a:t>suas ideias </a:t>
            </a:r>
            <a:r>
              <a:rPr lang="pt-BR" sz="2800" dirty="0">
                <a:latin typeface="+mj-lt"/>
              </a:rPr>
              <a:t>prévias sobre a escrita, de modo </a:t>
            </a:r>
            <a:r>
              <a:rPr lang="pt-BR" sz="2800" dirty="0" smtClean="0">
                <a:latin typeface="+mj-lt"/>
              </a:rPr>
              <a:t>a compreender </a:t>
            </a:r>
            <a:r>
              <a:rPr lang="pt-BR" sz="2800" dirty="0">
                <a:latin typeface="+mj-lt"/>
              </a:rPr>
              <a:t>como o alfabeto </a:t>
            </a:r>
            <a:r>
              <a:rPr lang="pt-BR" sz="2800" dirty="0" smtClean="0">
                <a:latin typeface="+mj-lt"/>
              </a:rPr>
              <a:t>funciona.</a:t>
            </a:r>
            <a:endParaRPr lang="pt-BR" sz="2800" dirty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187959" y="2204864"/>
            <a:ext cx="4465320" cy="4401820"/>
          </a:xfrm>
          <a:custGeom>
            <a:avLst/>
            <a:gdLst/>
            <a:ahLst/>
            <a:cxnLst/>
            <a:rect l="l" t="t" r="r" b="b"/>
            <a:pathLst>
              <a:path w="4465320" h="4401820">
                <a:moveTo>
                  <a:pt x="0" y="4401312"/>
                </a:moveTo>
                <a:lnTo>
                  <a:pt x="4465320" y="4401312"/>
                </a:lnTo>
                <a:lnTo>
                  <a:pt x="4465320" y="0"/>
                </a:lnTo>
                <a:lnTo>
                  <a:pt x="0" y="0"/>
                </a:lnTo>
                <a:lnTo>
                  <a:pt x="0" y="44013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Retângulo 1"/>
          <p:cNvSpPr/>
          <p:nvPr/>
        </p:nvSpPr>
        <p:spPr>
          <a:xfrm>
            <a:off x="1187959" y="908720"/>
            <a:ext cx="727247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>
                <a:latin typeface="FilosofiaGrand"/>
              </a:rPr>
              <a:t>	</a:t>
            </a:r>
            <a:r>
              <a:rPr lang="pt-BR" sz="2800" dirty="0" smtClean="0">
                <a:latin typeface="+mj-lt"/>
              </a:rPr>
              <a:t>De </a:t>
            </a:r>
            <a:r>
              <a:rPr lang="pt-BR" sz="2800" dirty="0">
                <a:latin typeface="+mj-lt"/>
              </a:rPr>
              <a:t>acordo com essa visão, para </a:t>
            </a:r>
            <a:r>
              <a:rPr lang="pt-BR" sz="2800" dirty="0" smtClean="0">
                <a:latin typeface="+mj-lt"/>
              </a:rPr>
              <a:t>aprender a </a:t>
            </a:r>
            <a:r>
              <a:rPr lang="pt-BR" sz="2800" dirty="0">
                <a:latin typeface="+mj-lt"/>
              </a:rPr>
              <a:t>ler e a escrever, seria preciso apenas </a:t>
            </a:r>
            <a:r>
              <a:rPr lang="pt-BR" sz="2800" dirty="0" smtClean="0">
                <a:latin typeface="+mj-lt"/>
              </a:rPr>
              <a:t>ter habilidades </a:t>
            </a:r>
            <a:r>
              <a:rPr lang="pt-BR" sz="2800" dirty="0">
                <a:latin typeface="+mj-lt"/>
              </a:rPr>
              <a:t>perceptivas e motoras (</a:t>
            </a:r>
            <a:r>
              <a:rPr lang="pt-BR" sz="2800" dirty="0" smtClean="0">
                <a:latin typeface="+mj-lt"/>
              </a:rPr>
              <a:t>discriminação visual</a:t>
            </a:r>
            <a:r>
              <a:rPr lang="pt-BR" sz="2800" dirty="0">
                <a:latin typeface="+mj-lt"/>
              </a:rPr>
              <a:t>, discriminação </a:t>
            </a:r>
            <a:r>
              <a:rPr lang="pt-BR" sz="2800" dirty="0" smtClean="0">
                <a:latin typeface="+mj-lt"/>
              </a:rPr>
              <a:t>auditiva, coordenação </a:t>
            </a:r>
            <a:r>
              <a:rPr lang="pt-BR" sz="2800" dirty="0">
                <a:latin typeface="+mj-lt"/>
              </a:rPr>
              <a:t>motora </a:t>
            </a:r>
            <a:r>
              <a:rPr lang="pt-BR" sz="2800" dirty="0" smtClean="0">
                <a:latin typeface="+mj-lt"/>
              </a:rPr>
              <a:t>fina) </a:t>
            </a:r>
            <a:r>
              <a:rPr lang="pt-BR" sz="2800" dirty="0">
                <a:latin typeface="+mj-lt"/>
              </a:rPr>
              <a:t>e </a:t>
            </a:r>
            <a:r>
              <a:rPr lang="pt-BR" sz="2800" dirty="0" smtClean="0">
                <a:latin typeface="+mj-lt"/>
              </a:rPr>
              <a:t>receber, em </a:t>
            </a:r>
            <a:r>
              <a:rPr lang="pt-BR" sz="2800" dirty="0">
                <a:latin typeface="+mj-lt"/>
              </a:rPr>
              <a:t>doses homeopáticas, informações </a:t>
            </a:r>
            <a:r>
              <a:rPr lang="pt-BR" sz="2800" dirty="0" smtClean="0">
                <a:latin typeface="+mj-lt"/>
              </a:rPr>
              <a:t>sobre as </a:t>
            </a:r>
            <a:r>
              <a:rPr lang="pt-BR" sz="2800" dirty="0">
                <a:latin typeface="+mj-lt"/>
              </a:rPr>
              <a:t>letras e sobre o seu valor sonoro. Todo </a:t>
            </a:r>
            <a:r>
              <a:rPr lang="pt-BR" sz="2800" dirty="0" smtClean="0">
                <a:latin typeface="+mj-lt"/>
              </a:rPr>
              <a:t>o trabalho </a:t>
            </a:r>
            <a:r>
              <a:rPr lang="pt-BR" sz="2800" dirty="0">
                <a:latin typeface="+mj-lt"/>
              </a:rPr>
              <a:t>mental do aprendiz seria </a:t>
            </a:r>
            <a:r>
              <a:rPr lang="pt-BR" sz="2800" dirty="0" smtClean="0">
                <a:latin typeface="+mj-lt"/>
              </a:rPr>
              <a:t>reduzido a </a:t>
            </a:r>
            <a:r>
              <a:rPr lang="pt-BR" sz="2800" dirty="0">
                <a:latin typeface="+mj-lt"/>
              </a:rPr>
              <a:t>memorizar o nome e o traçado das letras </a:t>
            </a:r>
            <a:r>
              <a:rPr lang="pt-BR" sz="2800" dirty="0" smtClean="0">
                <a:latin typeface="+mj-lt"/>
              </a:rPr>
              <a:t>e a </a:t>
            </a:r>
            <a:r>
              <a:rPr lang="pt-BR" sz="2800" dirty="0">
                <a:latin typeface="+mj-lt"/>
              </a:rPr>
              <a:t>decorar os sons que elas </a:t>
            </a:r>
            <a:r>
              <a:rPr lang="pt-BR" sz="2800" dirty="0" smtClean="0">
                <a:latin typeface="+mj-lt"/>
              </a:rPr>
              <a:t>substituiriam,</a:t>
            </a:r>
            <a:endParaRPr lang="pt-BR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52596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1907704" y="1556792"/>
            <a:ext cx="65527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>
                <a:latin typeface="+mj-lt"/>
              </a:rPr>
              <a:t>	Muitas </a:t>
            </a:r>
            <a:r>
              <a:rPr lang="pt-BR" sz="2800" dirty="0">
                <a:latin typeface="+mj-lt"/>
              </a:rPr>
              <a:t>crianças, por decorarem a</a:t>
            </a:r>
          </a:p>
          <a:p>
            <a:pPr algn="just"/>
            <a:r>
              <a:rPr lang="pt-BR" sz="2800" dirty="0">
                <a:latin typeface="+mj-lt"/>
              </a:rPr>
              <a:t>cartilha, sabiam os nomes de todas as </a:t>
            </a:r>
            <a:r>
              <a:rPr lang="pt-BR" sz="2800" dirty="0" smtClean="0">
                <a:latin typeface="+mj-lt"/>
              </a:rPr>
              <a:t>letras, memorizavam </a:t>
            </a:r>
            <a:r>
              <a:rPr lang="pt-BR" sz="2800" dirty="0">
                <a:latin typeface="+mj-lt"/>
              </a:rPr>
              <a:t>todas as sílabas, mas </a:t>
            </a:r>
            <a:r>
              <a:rPr lang="pt-BR" sz="2800" dirty="0" smtClean="0">
                <a:latin typeface="+mj-lt"/>
              </a:rPr>
              <a:t>continuavam sem </a:t>
            </a:r>
            <a:r>
              <a:rPr lang="pt-BR" sz="2800" dirty="0">
                <a:latin typeface="+mj-lt"/>
              </a:rPr>
              <a:t>compreender “como as </a:t>
            </a:r>
            <a:r>
              <a:rPr lang="pt-BR" sz="2800" dirty="0" smtClean="0">
                <a:latin typeface="+mj-lt"/>
              </a:rPr>
              <a:t>letras funcionam</a:t>
            </a:r>
            <a:r>
              <a:rPr lang="pt-BR" sz="2800" dirty="0">
                <a:latin typeface="+mj-lt"/>
              </a:rPr>
              <a:t>”.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8136" y="-11017"/>
            <a:ext cx="8056245" cy="6858000"/>
          </a:xfrm>
          <a:custGeom>
            <a:avLst/>
            <a:gdLst/>
            <a:ahLst/>
            <a:cxnLst/>
            <a:rect l="l" t="t" r="r" b="b"/>
            <a:pathLst>
              <a:path w="8056245" h="6858000">
                <a:moveTo>
                  <a:pt x="0" y="6858000"/>
                </a:moveTo>
                <a:lnTo>
                  <a:pt x="8055863" y="6858000"/>
                </a:lnTo>
                <a:lnTo>
                  <a:pt x="805586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201887" y="396274"/>
            <a:ext cx="6684787" cy="2923877"/>
          </a:xfrm>
        </p:spPr>
        <p:txBody>
          <a:bodyPr/>
          <a:lstStyle/>
          <a:p>
            <a:pPr algn="just"/>
            <a:r>
              <a:rPr lang="pt-BR" sz="2400" b="0" dirty="0" smtClean="0">
                <a:latin typeface="+mj-lt"/>
              </a:rPr>
              <a:t>	Além </a:t>
            </a:r>
            <a:r>
              <a:rPr lang="pt-BR" sz="2400" b="0" dirty="0">
                <a:latin typeface="+mj-lt"/>
              </a:rPr>
              <a:t>disso, todas as crianças</a:t>
            </a:r>
            <a:br>
              <a:rPr lang="pt-BR" sz="2400" b="0" dirty="0">
                <a:latin typeface="+mj-lt"/>
              </a:rPr>
            </a:br>
            <a:r>
              <a:rPr lang="pt-BR" sz="2400" b="0" dirty="0">
                <a:latin typeface="+mj-lt"/>
              </a:rPr>
              <a:t>eram expostas a falsos textos (por exemplo,</a:t>
            </a:r>
            <a:br>
              <a:rPr lang="pt-BR" sz="2400" b="0" dirty="0">
                <a:latin typeface="+mj-lt"/>
              </a:rPr>
            </a:br>
            <a:r>
              <a:rPr lang="pt-BR" sz="2400" b="0" dirty="0">
                <a:latin typeface="+mj-lt"/>
              </a:rPr>
              <a:t>“EU LEIO. ELA LÊ. LALÁ LEU. LULA LIA”) </a:t>
            </a:r>
            <a:r>
              <a:rPr lang="pt-BR" sz="2400" b="0" dirty="0" smtClean="0">
                <a:latin typeface="+mj-lt"/>
              </a:rPr>
              <a:t>e privadas </a:t>
            </a:r>
            <a:r>
              <a:rPr lang="pt-BR" sz="2400" b="0" dirty="0">
                <a:latin typeface="+mj-lt"/>
              </a:rPr>
              <a:t>da oportunidade de avançar em seus conhecimentos sobre os textos escritos reais,</a:t>
            </a:r>
            <a:br>
              <a:rPr lang="pt-BR" sz="2400" b="0" dirty="0">
                <a:latin typeface="+mj-lt"/>
              </a:rPr>
            </a:br>
            <a:r>
              <a:rPr lang="pt-BR" sz="2400" b="0" dirty="0">
                <a:latin typeface="+mj-lt"/>
              </a:rPr>
              <a:t>isto é, de avançar em seu nível de </a:t>
            </a:r>
            <a:r>
              <a:rPr lang="pt-BR" sz="2400" b="0" u="sng" dirty="0">
                <a:latin typeface="+mj-lt"/>
              </a:rPr>
              <a:t>letramento</a:t>
            </a:r>
            <a:r>
              <a:rPr lang="pt-BR" sz="2400" b="0" dirty="0">
                <a:latin typeface="+mj-lt"/>
              </a:rPr>
              <a:t>, enquanto aprendiam a escrita </a:t>
            </a:r>
            <a:r>
              <a:rPr lang="pt-BR" sz="2400" b="0" dirty="0" smtClean="0">
                <a:latin typeface="+mj-lt"/>
              </a:rPr>
              <a:t>alfabética</a:t>
            </a:r>
            <a:r>
              <a:rPr lang="pt-BR" sz="2800" b="0" dirty="0" smtClean="0">
                <a:latin typeface="+mj-lt"/>
              </a:rPr>
              <a:t>.</a:t>
            </a:r>
            <a:r>
              <a:rPr lang="pt-BR" b="0" dirty="0"/>
              <a:t/>
            </a:r>
            <a:br>
              <a:rPr lang="pt-BR" b="0" dirty="0"/>
            </a:b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647" y="3428999"/>
            <a:ext cx="2088232" cy="29558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024" y="3428999"/>
            <a:ext cx="2199059" cy="29558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51597" y="-11017"/>
            <a:ext cx="8056245" cy="6858000"/>
          </a:xfrm>
          <a:custGeom>
            <a:avLst/>
            <a:gdLst/>
            <a:ahLst/>
            <a:cxnLst/>
            <a:rect l="l" t="t" r="r" b="b"/>
            <a:pathLst>
              <a:path w="8056245" h="6858000">
                <a:moveTo>
                  <a:pt x="0" y="6858000"/>
                </a:moveTo>
                <a:lnTo>
                  <a:pt x="8055863" y="6858000"/>
                </a:lnTo>
                <a:lnTo>
                  <a:pt x="805586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539227" y="82015"/>
            <a:ext cx="6684787" cy="861774"/>
          </a:xfrm>
        </p:spPr>
        <p:txBody>
          <a:bodyPr/>
          <a:lstStyle/>
          <a:p>
            <a:pPr algn="just"/>
            <a:r>
              <a:rPr lang="pt-BR" sz="2800" dirty="0" smtClean="0">
                <a:latin typeface="+mj-lt"/>
              </a:rPr>
              <a:t>Outras atividades podem contribuir para o desenvolvimento da coordenação motora...</a:t>
            </a:r>
            <a:endParaRPr lang="pt-BR" sz="28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273710"/>
            <a:ext cx="3065662" cy="2163154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2237" y="1151171"/>
            <a:ext cx="1797698" cy="271081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7865" y="1628800"/>
            <a:ext cx="3379837" cy="2443256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4129" y="4325304"/>
            <a:ext cx="2999164" cy="2094244"/>
          </a:xfrm>
          <a:prstGeom prst="rect">
            <a:avLst/>
          </a:prstGeom>
        </p:spPr>
      </p:pic>
      <p:pic>
        <p:nvPicPr>
          <p:cNvPr id="13" name="Imagem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18414" y="4070167"/>
            <a:ext cx="2671738" cy="2645924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6694" y="3654604"/>
            <a:ext cx="2665066" cy="21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235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Retângulo 5"/>
          <p:cNvSpPr/>
          <p:nvPr/>
        </p:nvSpPr>
        <p:spPr>
          <a:xfrm>
            <a:off x="1475656" y="476672"/>
            <a:ext cx="70718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bg2">
                    <a:lumMod val="25000"/>
                  </a:schemeClr>
                </a:solidFill>
                <a:latin typeface="Aller-Bold"/>
              </a:rPr>
              <a:t>Afinal, o que é LETRAMENTO </a:t>
            </a:r>
            <a:r>
              <a:rPr lang="pt-BR" sz="2400" b="1" dirty="0" smtClean="0">
                <a:solidFill>
                  <a:schemeClr val="bg2">
                    <a:lumMod val="25000"/>
                  </a:schemeClr>
                </a:solidFill>
                <a:latin typeface="Aller-Bold"/>
              </a:rPr>
              <a:t>?</a:t>
            </a:r>
          </a:p>
          <a:p>
            <a:endParaRPr lang="pt-BR" sz="2400" b="1" dirty="0" smtClean="0">
              <a:solidFill>
                <a:schemeClr val="bg2">
                  <a:lumMod val="25000"/>
                </a:schemeClr>
              </a:solidFill>
              <a:latin typeface="Aller-Bold"/>
            </a:endParaRPr>
          </a:p>
          <a:p>
            <a:endParaRPr lang="pt-BR" sz="2400" b="1" dirty="0">
              <a:solidFill>
                <a:schemeClr val="bg2">
                  <a:lumMod val="25000"/>
                </a:schemeClr>
              </a:solidFill>
              <a:latin typeface="Aller-Bold"/>
            </a:endParaRPr>
          </a:p>
          <a:p>
            <a:pPr algn="just"/>
            <a:r>
              <a:rPr lang="pt-BR" sz="2400" dirty="0" smtClean="0">
                <a:solidFill>
                  <a:srgbClr val="000000"/>
                </a:solidFill>
                <a:latin typeface="Aller"/>
              </a:rPr>
              <a:t>	Apesar das diferentes concepções existentes, concebemos </a:t>
            </a:r>
            <a:r>
              <a:rPr lang="pt-BR" sz="2400" b="1" dirty="0" smtClean="0">
                <a:solidFill>
                  <a:srgbClr val="000000"/>
                </a:solidFill>
                <a:latin typeface="Aller-Bold"/>
              </a:rPr>
              <a:t>letramento </a:t>
            </a:r>
            <a:r>
              <a:rPr lang="pt-BR" sz="2400" dirty="0">
                <a:solidFill>
                  <a:srgbClr val="000000"/>
                </a:solidFill>
                <a:latin typeface="Aller"/>
              </a:rPr>
              <a:t>como o conjunto de práticas de leitura e produção de textos </a:t>
            </a:r>
            <a:r>
              <a:rPr lang="pt-BR" sz="2400" dirty="0" smtClean="0">
                <a:solidFill>
                  <a:srgbClr val="000000"/>
                </a:solidFill>
                <a:latin typeface="Aller"/>
              </a:rPr>
              <a:t>escritos que </a:t>
            </a:r>
            <a:r>
              <a:rPr lang="pt-BR" sz="2400" dirty="0">
                <a:solidFill>
                  <a:srgbClr val="000000"/>
                </a:solidFill>
                <a:latin typeface="Aller"/>
              </a:rPr>
              <a:t>as pessoas realizam em nossa sociedade, nas diferentes situações cotidianas </a:t>
            </a:r>
            <a:r>
              <a:rPr lang="pt-BR" sz="2400" dirty="0" smtClean="0">
                <a:solidFill>
                  <a:srgbClr val="000000"/>
                </a:solidFill>
                <a:latin typeface="Aller"/>
              </a:rPr>
              <a:t>formais e </a:t>
            </a:r>
            <a:r>
              <a:rPr lang="pt-BR" sz="2400" dirty="0">
                <a:solidFill>
                  <a:srgbClr val="000000"/>
                </a:solidFill>
                <a:latin typeface="Aller"/>
              </a:rPr>
              <a:t>informais. Nessas situações, os gêneros textuais são incrivelmente variados e cada </a:t>
            </a:r>
            <a:r>
              <a:rPr lang="pt-BR" sz="2400" dirty="0" smtClean="0">
                <a:solidFill>
                  <a:srgbClr val="000000"/>
                </a:solidFill>
                <a:latin typeface="Aller"/>
              </a:rPr>
              <a:t>um deles </a:t>
            </a:r>
            <a:r>
              <a:rPr lang="pt-BR" sz="2400" dirty="0">
                <a:solidFill>
                  <a:srgbClr val="000000"/>
                </a:solidFill>
                <a:latin typeface="Aller"/>
              </a:rPr>
              <a:t>tem características próprias quanto à estrutura composicional, quanto aos </a:t>
            </a:r>
            <a:r>
              <a:rPr lang="pt-BR" sz="2400" dirty="0" smtClean="0">
                <a:solidFill>
                  <a:srgbClr val="000000"/>
                </a:solidFill>
                <a:latin typeface="Aller"/>
              </a:rPr>
              <a:t>recursos linguísticos </a:t>
            </a:r>
            <a:r>
              <a:rPr lang="pt-BR" sz="2400" dirty="0">
                <a:solidFill>
                  <a:srgbClr val="000000"/>
                </a:solidFill>
                <a:latin typeface="Aller"/>
              </a:rPr>
              <a:t>que usa, bem como quanto às finalidades para que é usado e aos espaços </a:t>
            </a:r>
            <a:r>
              <a:rPr lang="pt-BR" sz="2400" dirty="0" smtClean="0">
                <a:solidFill>
                  <a:srgbClr val="000000"/>
                </a:solidFill>
                <a:latin typeface="Aller"/>
              </a:rPr>
              <a:t>onde circula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2841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Retângulo 1"/>
          <p:cNvSpPr/>
          <p:nvPr/>
        </p:nvSpPr>
        <p:spPr>
          <a:xfrm>
            <a:off x="2267744" y="980728"/>
            <a:ext cx="4968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t-BR" sz="2800" dirty="0">
                <a:solidFill>
                  <a:srgbClr val="000000"/>
                </a:solidFill>
                <a:latin typeface="Aller"/>
              </a:rPr>
              <a:t>	</a:t>
            </a:r>
            <a:r>
              <a:rPr lang="pt-BR" sz="2800" dirty="0" smtClean="0">
                <a:solidFill>
                  <a:srgbClr val="000000"/>
                </a:solidFill>
                <a:latin typeface="Aller"/>
              </a:rPr>
              <a:t>Como </a:t>
            </a:r>
            <a:r>
              <a:rPr lang="pt-BR" sz="2800" dirty="0">
                <a:solidFill>
                  <a:srgbClr val="000000"/>
                </a:solidFill>
                <a:latin typeface="Aller"/>
              </a:rPr>
              <a:t>Magda Soares (1998) e outros estudiosos, consideramos perfeitamente possível e adequado </a:t>
            </a:r>
            <a:r>
              <a:rPr lang="pt-BR" sz="2800" b="1" dirty="0">
                <a:solidFill>
                  <a:srgbClr val="000000"/>
                </a:solidFill>
                <a:latin typeface="Aller-Bold"/>
              </a:rPr>
              <a:t>alfabetizar </a:t>
            </a:r>
            <a:r>
              <a:rPr lang="pt-BR" sz="2800" b="1" dirty="0" err="1">
                <a:solidFill>
                  <a:srgbClr val="000000"/>
                </a:solidFill>
                <a:latin typeface="Aller-Bold"/>
              </a:rPr>
              <a:t>letrando</a:t>
            </a:r>
            <a:r>
              <a:rPr lang="pt-BR" sz="2800" dirty="0">
                <a:solidFill>
                  <a:srgbClr val="000000"/>
                </a:solidFill>
                <a:latin typeface="Aller"/>
              </a:rPr>
              <a:t>, isto é, ensinar o SEA, permitindo que os aprendizes vivam práticas de leitura e de produção de textos, nas quais vão incorporando aqueles conhecimentos sobre a língua escrita.</a:t>
            </a:r>
            <a:endParaRPr lang="pt-BR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5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8136" y="0"/>
            <a:ext cx="8056245" cy="6858000"/>
          </a:xfrm>
          <a:custGeom>
            <a:avLst/>
            <a:gdLst/>
            <a:ahLst/>
            <a:cxnLst/>
            <a:rect l="l" t="t" r="r" b="b"/>
            <a:pathLst>
              <a:path w="8056245" h="6858000">
                <a:moveTo>
                  <a:pt x="0" y="6858000"/>
                </a:moveTo>
                <a:lnTo>
                  <a:pt x="8055863" y="6858000"/>
                </a:lnTo>
                <a:lnTo>
                  <a:pt x="805586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r>
              <a:rPr lang="pt-BR" dirty="0" smtClean="0"/>
              <a:t>https</a:t>
            </a:r>
            <a:r>
              <a:rPr lang="pt-BR" dirty="0"/>
              <a:t>://www.youtube.com/watch?v=Ne0ImYjWuf8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07492" y="323341"/>
            <a:ext cx="8329015" cy="614398"/>
          </a:xfrm>
          <a:prstGeom prst="rect">
            <a:avLst/>
          </a:prstGeom>
        </p:spPr>
        <p:txBody>
          <a:bodyPr vert="horz" wrap="square" lIns="0" tIns="334136" rIns="0" bIns="0" rtlCol="0">
            <a:spAutoFit/>
          </a:bodyPr>
          <a:lstStyle/>
          <a:p>
            <a:pPr marL="1159510">
              <a:lnSpc>
                <a:spcPct val="100000"/>
              </a:lnSpc>
            </a:pPr>
            <a:r>
              <a:rPr b="0" dirty="0" err="1">
                <a:latin typeface="Gill Sans MT"/>
                <a:cs typeface="Gill Sans MT"/>
              </a:rPr>
              <a:t>Vídeo</a:t>
            </a:r>
            <a:r>
              <a:rPr b="0" dirty="0" smtClean="0">
                <a:latin typeface="Gill Sans MT"/>
                <a:cs typeface="Gill Sans MT"/>
              </a:rPr>
              <a:t>:</a:t>
            </a:r>
            <a:r>
              <a:rPr lang="pt-BR" b="0" dirty="0" smtClean="0">
                <a:latin typeface="Gill Sans MT"/>
                <a:cs typeface="Gill Sans MT"/>
              </a:rPr>
              <a:t> Alfabetização – apropriação do sistema alfabético</a:t>
            </a:r>
            <a:r>
              <a:rPr b="0" dirty="0" smtClean="0">
                <a:latin typeface="Gill Sans MT"/>
                <a:cs typeface="Gill Sans MT"/>
              </a:rPr>
              <a:t> </a:t>
            </a:r>
            <a:endParaRPr b="0" dirty="0">
              <a:latin typeface="Gill Sans MT"/>
              <a:cs typeface="Gill Sans MT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84784"/>
            <a:ext cx="6094465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8136" y="0"/>
            <a:ext cx="8056245" cy="6858000"/>
          </a:xfrm>
          <a:custGeom>
            <a:avLst/>
            <a:gdLst/>
            <a:ahLst/>
            <a:cxnLst/>
            <a:rect l="l" t="t" r="r" b="b"/>
            <a:pathLst>
              <a:path w="8056245" h="6858000">
                <a:moveTo>
                  <a:pt x="0" y="6858000"/>
                </a:moveTo>
                <a:lnTo>
                  <a:pt x="8055863" y="6858000"/>
                </a:lnTo>
                <a:lnTo>
                  <a:pt x="805586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4136" rIns="0" bIns="0" rtlCol="0">
            <a:spAutoFit/>
          </a:bodyPr>
          <a:lstStyle/>
          <a:p>
            <a:pPr marL="1159510">
              <a:lnSpc>
                <a:spcPct val="100000"/>
              </a:lnSpc>
            </a:pPr>
            <a:r>
              <a:rPr b="0" dirty="0">
                <a:latin typeface="Gill Sans MT"/>
                <a:cs typeface="Gill Sans MT"/>
              </a:rPr>
              <a:t>Vídeo: As </a:t>
            </a:r>
            <a:r>
              <a:rPr b="0" spc="-5" dirty="0">
                <a:latin typeface="Gill Sans MT"/>
                <a:cs typeface="Gill Sans MT"/>
              </a:rPr>
              <a:t>letras</a:t>
            </a:r>
            <a:r>
              <a:rPr b="0" spc="35" dirty="0">
                <a:latin typeface="Gill Sans MT"/>
                <a:cs typeface="Gill Sans MT"/>
              </a:rPr>
              <a:t> </a:t>
            </a:r>
            <a:r>
              <a:rPr b="0" dirty="0">
                <a:latin typeface="Gill Sans MT"/>
                <a:cs typeface="Gill Sans MT"/>
              </a:rPr>
              <a:t>falam</a:t>
            </a:r>
          </a:p>
        </p:txBody>
      </p:sp>
      <p:sp>
        <p:nvSpPr>
          <p:cNvPr id="6" name="object 6"/>
          <p:cNvSpPr/>
          <p:nvPr/>
        </p:nvSpPr>
        <p:spPr>
          <a:xfrm>
            <a:off x="2484120" y="1484375"/>
            <a:ext cx="5081015" cy="37901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39061" y="5700166"/>
            <a:ext cx="7442200" cy="256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Gill Sans MT"/>
                <a:cs typeface="Gill Sans MT"/>
              </a:rPr>
              <a:t>Disponível </a:t>
            </a:r>
            <a:r>
              <a:rPr sz="1600" spc="-5" dirty="0">
                <a:latin typeface="Gill Sans MT"/>
                <a:cs typeface="Gill Sans MT"/>
              </a:rPr>
              <a:t>em https:/</a:t>
            </a:r>
            <a:r>
              <a:rPr sz="1600" spc="-5" dirty="0">
                <a:latin typeface="Gill Sans MT"/>
                <a:cs typeface="Gill Sans MT"/>
                <a:hlinkClick r:id="rId4"/>
              </a:rPr>
              <a:t>/www.y</a:t>
            </a:r>
            <a:r>
              <a:rPr sz="1600" spc="-5" dirty="0">
                <a:latin typeface="Gill Sans MT"/>
                <a:cs typeface="Gill Sans MT"/>
              </a:rPr>
              <a:t>o</a:t>
            </a:r>
            <a:r>
              <a:rPr sz="1600" spc="-5" dirty="0">
                <a:latin typeface="Gill Sans MT"/>
                <a:cs typeface="Gill Sans MT"/>
                <a:hlinkClick r:id="rId4"/>
              </a:rPr>
              <a:t>utube.com/watch?v=pBsfpU9zWNI</a:t>
            </a:r>
            <a:r>
              <a:rPr sz="1600" spc="-5" dirty="0">
                <a:latin typeface="Gill Sans MT"/>
                <a:cs typeface="Gill Sans MT"/>
              </a:rPr>
              <a:t> Acesso em 28 out</a:t>
            </a:r>
            <a:r>
              <a:rPr sz="1600" spc="-15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2016.</a:t>
            </a:r>
            <a:endParaRPr sz="1600" dirty="0"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288201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Retângulo 2"/>
          <p:cNvSpPr/>
          <p:nvPr/>
        </p:nvSpPr>
        <p:spPr>
          <a:xfrm>
            <a:off x="1547664" y="692696"/>
            <a:ext cx="665170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j-lt"/>
              </a:rPr>
              <a:t>	Alguns </a:t>
            </a:r>
            <a:r>
              <a:rPr lang="pt-BR" sz="2400" dirty="0">
                <a:latin typeface="+mj-lt"/>
              </a:rPr>
              <a:t>exemplos de atividades propícias para esse aprendizado são as que </a:t>
            </a:r>
            <a:r>
              <a:rPr lang="pt-BR" sz="2400" dirty="0" smtClean="0">
                <a:latin typeface="+mj-lt"/>
              </a:rPr>
              <a:t>se baseiam </a:t>
            </a:r>
            <a:r>
              <a:rPr lang="pt-BR" sz="2400" dirty="0">
                <a:latin typeface="+mj-lt"/>
              </a:rPr>
              <a:t>na decomposição e composição silábica de palavras, na fala e na escrita. Separar </a:t>
            </a:r>
            <a:r>
              <a:rPr lang="pt-BR" sz="2400" dirty="0" smtClean="0">
                <a:latin typeface="+mj-lt"/>
              </a:rPr>
              <a:t>em sílabas </a:t>
            </a:r>
            <a:r>
              <a:rPr lang="pt-BR" sz="2400" dirty="0">
                <a:latin typeface="+mj-lt"/>
              </a:rPr>
              <a:t>palavras faladas e observar de que maneira essa separação se configura na </a:t>
            </a:r>
            <a:r>
              <a:rPr lang="pt-BR" sz="2400" dirty="0" smtClean="0">
                <a:latin typeface="+mj-lt"/>
              </a:rPr>
              <a:t>escrita ajuda </a:t>
            </a:r>
            <a:r>
              <a:rPr lang="pt-BR" sz="2400" dirty="0">
                <a:latin typeface="+mj-lt"/>
              </a:rPr>
              <a:t>os alunos na identificação e percepção da representação gráfica dos fonemas. </a:t>
            </a:r>
            <a:r>
              <a:rPr lang="pt-BR" sz="2400" dirty="0" smtClean="0">
                <a:latin typeface="+mj-lt"/>
              </a:rPr>
              <a:t>Outras atividades </a:t>
            </a:r>
            <a:r>
              <a:rPr lang="pt-BR" sz="2400" dirty="0">
                <a:latin typeface="+mj-lt"/>
              </a:rPr>
              <a:t>importantes são as que pedem a identificação e comparação da quantidade, </a:t>
            </a:r>
            <a:r>
              <a:rPr lang="pt-BR" sz="2400" dirty="0" smtClean="0">
                <a:latin typeface="+mj-lt"/>
              </a:rPr>
              <a:t>da variação </a:t>
            </a:r>
            <a:r>
              <a:rPr lang="pt-BR" sz="2400" dirty="0">
                <a:latin typeface="+mj-lt"/>
              </a:rPr>
              <a:t>e da posição das letras na escrita </a:t>
            </a:r>
            <a:r>
              <a:rPr lang="pt-BR" sz="2400" dirty="0" smtClean="0">
                <a:latin typeface="+mj-lt"/>
              </a:rPr>
              <a:t>de determinadas </a:t>
            </a:r>
            <a:r>
              <a:rPr lang="pt-BR" sz="2400" dirty="0">
                <a:latin typeface="+mj-lt"/>
              </a:rPr>
              <a:t>palavras: bingo, texto </a:t>
            </a:r>
            <a:r>
              <a:rPr lang="pt-BR" sz="2400" dirty="0" err="1" smtClean="0">
                <a:latin typeface="+mj-lt"/>
              </a:rPr>
              <a:t>lacunado</a:t>
            </a:r>
            <a:r>
              <a:rPr lang="pt-BR" sz="2400" dirty="0" smtClean="0">
                <a:latin typeface="+mj-lt"/>
              </a:rPr>
              <a:t>, colocação </a:t>
            </a:r>
            <a:r>
              <a:rPr lang="pt-BR" sz="2400" dirty="0">
                <a:latin typeface="+mj-lt"/>
              </a:rPr>
              <a:t>de palavras em ordem alfabética, confronto entre a </a:t>
            </a:r>
            <a:r>
              <a:rPr lang="pt-BR" sz="2400" dirty="0" smtClean="0">
                <a:latin typeface="+mj-lt"/>
              </a:rPr>
              <a:t>escrita produzida </a:t>
            </a:r>
            <a:r>
              <a:rPr lang="pt-BR" sz="2400" dirty="0">
                <a:latin typeface="+mj-lt"/>
              </a:rPr>
              <a:t>pelo aluno e </a:t>
            </a:r>
            <a:r>
              <a:rPr lang="pt-BR" sz="2400" dirty="0" smtClean="0">
                <a:latin typeface="+mj-lt"/>
              </a:rPr>
              <a:t>a escrita </a:t>
            </a:r>
            <a:r>
              <a:rPr lang="pt-BR" sz="2400" dirty="0">
                <a:latin typeface="+mj-lt"/>
              </a:rPr>
              <a:t>padrão.</a:t>
            </a:r>
          </a:p>
        </p:txBody>
      </p:sp>
      <p:sp>
        <p:nvSpPr>
          <p:cNvPr id="4" name="Retângulo 3"/>
          <p:cNvSpPr/>
          <p:nvPr/>
        </p:nvSpPr>
        <p:spPr>
          <a:xfrm>
            <a:off x="4873518" y="595567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800" dirty="0">
                <a:latin typeface="Arial" panose="020B0604020202020204" pitchFamily="34" charset="0"/>
              </a:rPr>
              <a:t>Alfabetizando/Centro de Alfabetização, Leitura e Escrita. Belo</a:t>
            </a:r>
          </a:p>
          <a:p>
            <a:r>
              <a:rPr lang="pt-BR" sz="800" dirty="0">
                <a:latin typeface="Arial" panose="020B0604020202020204" pitchFamily="34" charset="0"/>
              </a:rPr>
              <a:t>Horizonte: Secretaria de Estado da Educação de Minas Gerais, 2003.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Retângulo 5"/>
          <p:cNvSpPr/>
          <p:nvPr/>
        </p:nvSpPr>
        <p:spPr>
          <a:xfrm>
            <a:off x="955038" y="764704"/>
            <a:ext cx="76614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solidFill>
                  <a:srgbClr val="888887"/>
                </a:solidFill>
                <a:latin typeface="SegoeUI-Bold"/>
              </a:rPr>
              <a:t>Matriz de Referência </a:t>
            </a:r>
            <a:r>
              <a:rPr lang="pt-BR" sz="2800" b="1" dirty="0" smtClean="0">
                <a:solidFill>
                  <a:srgbClr val="888887"/>
                </a:solidFill>
                <a:latin typeface="SegoeUI-Bold"/>
              </a:rPr>
              <a:t>– Língua Portuguesa</a:t>
            </a:r>
            <a:endParaRPr lang="pt-BR" sz="2800" dirty="0"/>
          </a:p>
        </p:txBody>
      </p:sp>
      <p:sp>
        <p:nvSpPr>
          <p:cNvPr id="7" name="Retângulo 6"/>
          <p:cNvSpPr/>
          <p:nvPr/>
        </p:nvSpPr>
        <p:spPr>
          <a:xfrm>
            <a:off x="1547664" y="2204864"/>
            <a:ext cx="692483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/>
              <a:t>	Reconhecendo </a:t>
            </a:r>
            <a:r>
              <a:rPr lang="pt-BR" sz="2800" dirty="0"/>
              <a:t>a polissemia dos conceitos de </a:t>
            </a:r>
            <a:r>
              <a:rPr lang="pt-BR" sz="2800" dirty="0" smtClean="0"/>
              <a:t>alfabetização e </a:t>
            </a:r>
            <a:r>
              <a:rPr lang="pt-BR" sz="2800" dirty="0"/>
              <a:t>de letramento, a ANA trabalha com o pressuposto de que </a:t>
            </a:r>
            <a:r>
              <a:rPr lang="pt-BR" sz="2800" dirty="0" smtClean="0"/>
              <a:t>tais processos </a:t>
            </a:r>
            <a:r>
              <a:rPr lang="pt-BR" sz="2800" dirty="0"/>
              <a:t>têm suas especificidades e são interdependentes. </a:t>
            </a:r>
            <a:r>
              <a:rPr lang="pt-BR" sz="2800" dirty="0" smtClean="0"/>
              <a:t>Nesse contexto</a:t>
            </a:r>
            <a:r>
              <a:rPr lang="pt-BR" sz="2800" dirty="0"/>
              <a:t>, a alfabetização, em uma perspectiva de </a:t>
            </a:r>
            <a:r>
              <a:rPr lang="pt-BR" sz="2800" dirty="0" smtClean="0"/>
              <a:t>letramento, implica:</a:t>
            </a:r>
          </a:p>
          <a:p>
            <a:pPr algn="just"/>
            <a:r>
              <a:rPr lang="pt-BR" sz="2400" dirty="0" smtClean="0"/>
              <a:t>	</a:t>
            </a:r>
            <a:endParaRPr lang="pt-BR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Retângulo 4"/>
          <p:cNvSpPr/>
          <p:nvPr/>
        </p:nvSpPr>
        <p:spPr>
          <a:xfrm>
            <a:off x="1331640" y="548680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FilosofiaGrand"/>
              </a:rPr>
              <a:t>Como demonstrou Ferreiro (1985), </a:t>
            </a:r>
            <a:r>
              <a:rPr lang="pt-BR" dirty="0" smtClean="0">
                <a:latin typeface="FilosofiaGrand"/>
              </a:rPr>
              <a:t>para aprender </a:t>
            </a:r>
            <a:r>
              <a:rPr lang="pt-BR" dirty="0">
                <a:latin typeface="FilosofiaGrand"/>
              </a:rPr>
              <a:t>como o SEA funciona, a </a:t>
            </a:r>
            <a:r>
              <a:rPr lang="pt-BR" dirty="0" smtClean="0">
                <a:latin typeface="FilosofiaGrand"/>
              </a:rPr>
              <a:t>criança também </a:t>
            </a:r>
            <a:r>
              <a:rPr lang="pt-BR" dirty="0">
                <a:latin typeface="FilosofiaGrand"/>
              </a:rPr>
              <a:t>vive um sério trabalho conceitual,</a:t>
            </a:r>
          </a:p>
          <a:p>
            <a:r>
              <a:rPr lang="pt-BR" dirty="0">
                <a:latin typeface="FilosofiaGrand"/>
              </a:rPr>
              <a:t>por meio do qual vai ter que </a:t>
            </a:r>
            <a:r>
              <a:rPr lang="pt-BR" dirty="0" smtClean="0">
                <a:latin typeface="FilosofiaGrand"/>
              </a:rPr>
              <a:t>desvendar duas </a:t>
            </a:r>
            <a:r>
              <a:rPr lang="pt-BR" dirty="0">
                <a:latin typeface="FilosofiaGrand"/>
              </a:rPr>
              <a:t>questões:</a:t>
            </a:r>
            <a:endParaRPr lang="pt-BR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1363427" y="2560215"/>
            <a:ext cx="3588257" cy="2736304"/>
          </a:xfrm>
          <a:prstGeom prst="roundRect">
            <a:avLst/>
          </a:prstGeom>
          <a:solidFill>
            <a:srgbClr val="FEEA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1- O que é que as letras notam</a:t>
            </a:r>
          </a:p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(isto é, registram</a:t>
            </a:r>
            <a:r>
              <a:rPr lang="pt-BR" b="1" dirty="0" smtClean="0">
                <a:solidFill>
                  <a:schemeClr val="bg2">
                    <a:lumMod val="25000"/>
                  </a:schemeClr>
                </a:solidFill>
              </a:rPr>
              <a:t>)?</a:t>
            </a:r>
          </a:p>
          <a:p>
            <a:endParaRPr lang="pt-BR" b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As características dos objetos que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</a:rPr>
              <a:t>a palavra 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substitui (o tamanho, a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</a:rPr>
              <a:t>forma) 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ou a sequência de partes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</a:rPr>
              <a:t>sonoras da 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palavra?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5397901" y="1472010"/>
            <a:ext cx="3528392" cy="4955778"/>
          </a:xfrm>
          <a:prstGeom prst="roundRect">
            <a:avLst/>
          </a:prstGeom>
          <a:solidFill>
            <a:srgbClr val="FEEA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2- Como as letras criam </a:t>
            </a:r>
            <a:r>
              <a:rPr lang="pt-BR" b="1" dirty="0" smtClean="0">
                <a:solidFill>
                  <a:schemeClr val="bg2">
                    <a:lumMod val="25000"/>
                  </a:schemeClr>
                </a:solidFill>
              </a:rPr>
              <a:t>notações (ou </a:t>
            </a:r>
            <a:r>
              <a:rPr lang="pt-BR" b="1" dirty="0">
                <a:solidFill>
                  <a:schemeClr val="bg2">
                    <a:lumMod val="25000"/>
                  </a:schemeClr>
                </a:solidFill>
              </a:rPr>
              <a:t>palavras escritas)?</a:t>
            </a:r>
          </a:p>
          <a:p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Colocando letras em função do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</a:rPr>
              <a:t>tamanho ou 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de outras características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</a:rPr>
              <a:t>do objeto 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que a palavra designa? Colocando</a:t>
            </a:r>
          </a:p>
          <a:p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letras conforme os pedaços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</a:rPr>
              <a:t>sonoros da 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palavra que pronunciamos? Neste</a:t>
            </a:r>
          </a:p>
          <a:p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caso, colocando uma letra para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</a:rPr>
              <a:t>cada sílaba 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oral ou colocando letras para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</a:rPr>
              <a:t>os “sons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t-BR" dirty="0" smtClean="0">
                <a:solidFill>
                  <a:schemeClr val="bg2">
                    <a:lumMod val="25000"/>
                  </a:schemeClr>
                </a:solidFill>
              </a:rPr>
              <a:t>pequenininhos</a:t>
            </a:r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” que formam as</a:t>
            </a:r>
          </a:p>
          <a:p>
            <a:r>
              <a:rPr lang="pt-BR" dirty="0">
                <a:solidFill>
                  <a:schemeClr val="bg2">
                    <a:lumMod val="25000"/>
                  </a:schemeClr>
                </a:solidFill>
              </a:rPr>
              <a:t>sílabas orais?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Retângulo 4"/>
          <p:cNvSpPr/>
          <p:nvPr/>
        </p:nvSpPr>
        <p:spPr>
          <a:xfrm>
            <a:off x="1763688" y="1052736"/>
            <a:ext cx="62646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FilosofiaGrand"/>
              </a:rPr>
              <a:t>	</a:t>
            </a:r>
            <a:r>
              <a:rPr lang="pt-BR" sz="2800" dirty="0" smtClean="0">
                <a:latin typeface="+mj-lt"/>
              </a:rPr>
              <a:t>Leal </a:t>
            </a:r>
            <a:r>
              <a:rPr lang="pt-BR" sz="2800" dirty="0">
                <a:latin typeface="+mj-lt"/>
              </a:rPr>
              <a:t>e Morais (2010) e Morais (</a:t>
            </a:r>
            <a:r>
              <a:rPr lang="pt-BR" sz="2800" dirty="0" smtClean="0">
                <a:latin typeface="+mj-lt"/>
              </a:rPr>
              <a:t>2012) elaboraram </a:t>
            </a:r>
            <a:r>
              <a:rPr lang="pt-BR" sz="2800" dirty="0">
                <a:latin typeface="+mj-lt"/>
              </a:rPr>
              <a:t>uma lista das propriedades </a:t>
            </a:r>
            <a:r>
              <a:rPr lang="pt-BR" sz="2800" dirty="0" smtClean="0">
                <a:latin typeface="+mj-lt"/>
              </a:rPr>
              <a:t>do SEA </a:t>
            </a:r>
            <a:r>
              <a:rPr lang="pt-BR" sz="2800" dirty="0">
                <a:latin typeface="+mj-lt"/>
              </a:rPr>
              <a:t>(apresentada no quadro a seguir) que </a:t>
            </a:r>
            <a:r>
              <a:rPr lang="pt-BR" sz="2800" dirty="0" smtClean="0">
                <a:latin typeface="+mj-lt"/>
              </a:rPr>
              <a:t>o aprendiz </a:t>
            </a:r>
            <a:r>
              <a:rPr lang="pt-BR" sz="2800" dirty="0">
                <a:latin typeface="+mj-lt"/>
              </a:rPr>
              <a:t>precisa reconstruir em sua mente.</a:t>
            </a:r>
          </a:p>
          <a:p>
            <a:pPr algn="just"/>
            <a:r>
              <a:rPr lang="pt-BR" sz="2800" dirty="0" smtClean="0">
                <a:latin typeface="+mj-lt"/>
              </a:rPr>
              <a:t>	Como </a:t>
            </a:r>
            <a:r>
              <a:rPr lang="pt-BR" sz="2800" dirty="0">
                <a:latin typeface="+mj-lt"/>
              </a:rPr>
              <a:t>alfabetizadores, se conhecemos </a:t>
            </a:r>
            <a:r>
              <a:rPr lang="pt-BR" sz="2800" dirty="0" smtClean="0">
                <a:latin typeface="+mj-lt"/>
              </a:rPr>
              <a:t>tais propriedades</a:t>
            </a:r>
            <a:r>
              <a:rPr lang="pt-BR" sz="2800" dirty="0">
                <a:latin typeface="+mj-lt"/>
              </a:rPr>
              <a:t>, podemos criar situações </a:t>
            </a:r>
            <a:r>
              <a:rPr lang="pt-BR" sz="2800" dirty="0" smtClean="0">
                <a:latin typeface="+mj-lt"/>
              </a:rPr>
              <a:t>e tarefas </a:t>
            </a:r>
            <a:r>
              <a:rPr lang="pt-BR" sz="2800" dirty="0">
                <a:latin typeface="+mj-lt"/>
              </a:rPr>
              <a:t>desafiadoras, que ajudem a criança </a:t>
            </a:r>
            <a:r>
              <a:rPr lang="pt-BR" sz="2800" dirty="0" smtClean="0">
                <a:latin typeface="+mj-lt"/>
              </a:rPr>
              <a:t>a dominar </a:t>
            </a:r>
            <a:r>
              <a:rPr lang="pt-BR" sz="2800" dirty="0">
                <a:latin typeface="+mj-lt"/>
              </a:rPr>
              <a:t>cada um das 10 listadas.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tângulo 9"/>
          <p:cNvSpPr/>
          <p:nvPr/>
        </p:nvSpPr>
        <p:spPr>
          <a:xfrm>
            <a:off x="1331640" y="2204864"/>
            <a:ext cx="75805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 smtClean="0">
                <a:solidFill>
                  <a:srgbClr val="000000"/>
                </a:solidFill>
                <a:latin typeface="Aller"/>
              </a:rPr>
              <a:t>1</a:t>
            </a:r>
            <a:r>
              <a:rPr lang="pt-BR" sz="2800" dirty="0">
                <a:solidFill>
                  <a:srgbClr val="000000"/>
                </a:solidFill>
                <a:latin typeface="Aller"/>
              </a:rPr>
              <a:t>. </a:t>
            </a:r>
            <a:r>
              <a:rPr lang="pt-BR" sz="2800" dirty="0">
                <a:solidFill>
                  <a:srgbClr val="000000"/>
                </a:solidFill>
                <a:latin typeface="+mj-lt"/>
              </a:rPr>
              <a:t>escreve-se com letras, que não podem ser inventadas, que têm um repertório finito </a:t>
            </a:r>
            <a:r>
              <a:rPr lang="pt-BR" sz="2800" dirty="0" smtClean="0">
                <a:solidFill>
                  <a:srgbClr val="000000"/>
                </a:solidFill>
                <a:latin typeface="+mj-lt"/>
              </a:rPr>
              <a:t>e que </a:t>
            </a:r>
            <a:r>
              <a:rPr lang="pt-BR" sz="2800" dirty="0">
                <a:solidFill>
                  <a:srgbClr val="000000"/>
                </a:solidFill>
                <a:latin typeface="+mj-lt"/>
              </a:rPr>
              <a:t>são diferentes de números e de outros símbolos</a:t>
            </a:r>
            <a:r>
              <a:rPr lang="pt-BR" sz="2800" dirty="0" smtClean="0">
                <a:solidFill>
                  <a:srgbClr val="000000"/>
                </a:solidFill>
                <a:latin typeface="+mj-lt"/>
              </a:rPr>
              <a:t>;</a:t>
            </a:r>
            <a:endParaRPr lang="pt-BR" sz="2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1331640" y="188640"/>
            <a:ext cx="7200800" cy="1296144"/>
          </a:xfrm>
          <a:prstGeom prst="roundRect">
            <a:avLst/>
          </a:prstGeom>
          <a:solidFill>
            <a:srgbClr val="FEEA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chemeClr val="bg2">
                    <a:lumMod val="25000"/>
                  </a:schemeClr>
                </a:solidFill>
              </a:rPr>
              <a:t>Propriedades do SEA que o aprendiz precisa reconstruir para</a:t>
            </a:r>
          </a:p>
          <a:p>
            <a:pPr algn="ctr"/>
            <a:r>
              <a:rPr lang="pt-BR" sz="2000" b="1" dirty="0">
                <a:solidFill>
                  <a:schemeClr val="bg2">
                    <a:lumMod val="25000"/>
                  </a:schemeClr>
                </a:solidFill>
              </a:rPr>
              <a:t>se tornar alfabetizado (fonte: MORAIS, 2012):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1408369" y="4005064"/>
            <a:ext cx="74913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t-BR" sz="2800" dirty="0">
                <a:solidFill>
                  <a:srgbClr val="000000"/>
                </a:solidFill>
              </a:rPr>
              <a:t>2. as letras têm formatos fixos e pequenas variações produzem mudanças na identidade das mesmas (p, q, b, d), embora uma letra assuma formatos variados (P, p, </a:t>
            </a:r>
            <a:r>
              <a:rPr lang="pt-BR" sz="2800" i="1" dirty="0">
                <a:solidFill>
                  <a:srgbClr val="000000"/>
                </a:solidFill>
              </a:rPr>
              <a:t>P, p</a:t>
            </a:r>
            <a:r>
              <a:rPr lang="pt-BR" sz="2800" dirty="0">
                <a:solidFill>
                  <a:srgbClr val="000000"/>
                </a:solidFill>
              </a:rPr>
              <a:t>);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tângulo 9"/>
          <p:cNvSpPr/>
          <p:nvPr/>
        </p:nvSpPr>
        <p:spPr>
          <a:xfrm>
            <a:off x="1347468" y="1850944"/>
            <a:ext cx="73867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>
                <a:solidFill>
                  <a:srgbClr val="000000"/>
                </a:solidFill>
                <a:latin typeface="+mj-lt"/>
              </a:rPr>
              <a:t>3</a:t>
            </a:r>
            <a:r>
              <a:rPr lang="pt-BR" sz="2800" dirty="0">
                <a:solidFill>
                  <a:srgbClr val="000000"/>
                </a:solidFill>
                <a:latin typeface="+mj-lt"/>
              </a:rPr>
              <a:t>. a ordem das letras no interior da palavra não pode ser mudada</a:t>
            </a:r>
            <a:r>
              <a:rPr lang="pt-BR" sz="2800" dirty="0" smtClean="0">
                <a:solidFill>
                  <a:srgbClr val="000000"/>
                </a:solidFill>
                <a:latin typeface="+mj-lt"/>
              </a:rPr>
              <a:t>;</a:t>
            </a:r>
          </a:p>
          <a:p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1361684" y="3140968"/>
            <a:ext cx="758057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2800" dirty="0">
              <a:solidFill>
                <a:srgbClr val="000000"/>
              </a:solidFill>
              <a:latin typeface="+mj-lt"/>
            </a:endParaRPr>
          </a:p>
          <a:p>
            <a:r>
              <a:rPr lang="pt-BR" sz="2800" dirty="0">
                <a:solidFill>
                  <a:srgbClr val="000000"/>
                </a:solidFill>
                <a:latin typeface="+mj-lt"/>
              </a:rPr>
              <a:t>4. uma letra pode se repetir no interior de uma palavra e em diferentes palavras, </a:t>
            </a:r>
            <a:r>
              <a:rPr lang="pt-BR" sz="2800" dirty="0" smtClean="0">
                <a:solidFill>
                  <a:srgbClr val="000000"/>
                </a:solidFill>
                <a:latin typeface="+mj-lt"/>
              </a:rPr>
              <a:t>ao mesmo </a:t>
            </a:r>
            <a:r>
              <a:rPr lang="pt-BR" sz="2800" dirty="0">
                <a:solidFill>
                  <a:srgbClr val="000000"/>
                </a:solidFill>
                <a:latin typeface="+mj-lt"/>
              </a:rPr>
              <a:t>tempo em que distintas palavras compartilham as mesmas letras</a:t>
            </a:r>
            <a:r>
              <a:rPr lang="pt-BR" sz="2800" dirty="0" smtClean="0">
                <a:solidFill>
                  <a:srgbClr val="000000"/>
                </a:solidFill>
                <a:latin typeface="+mj-lt"/>
              </a:rPr>
              <a:t>;</a:t>
            </a:r>
          </a:p>
          <a:p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363980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tângulo 9"/>
          <p:cNvSpPr/>
          <p:nvPr/>
        </p:nvSpPr>
        <p:spPr>
          <a:xfrm>
            <a:off x="1619672" y="1228396"/>
            <a:ext cx="725704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2800" dirty="0">
              <a:solidFill>
                <a:srgbClr val="000000"/>
              </a:solidFill>
              <a:latin typeface="+mj-lt"/>
            </a:endParaRPr>
          </a:p>
          <a:p>
            <a:pPr algn="just"/>
            <a:r>
              <a:rPr lang="pt-BR" sz="2800" dirty="0">
                <a:solidFill>
                  <a:srgbClr val="000000"/>
                </a:solidFill>
                <a:latin typeface="+mj-lt"/>
              </a:rPr>
              <a:t>5. nem todas as letras podem ocupar certas posições no interior das palavras e </a:t>
            </a:r>
            <a:r>
              <a:rPr lang="pt-BR" sz="2800" dirty="0" smtClean="0">
                <a:solidFill>
                  <a:srgbClr val="000000"/>
                </a:solidFill>
                <a:latin typeface="+mj-lt"/>
              </a:rPr>
              <a:t>nem todas </a:t>
            </a:r>
            <a:r>
              <a:rPr lang="pt-BR" sz="2800" dirty="0">
                <a:solidFill>
                  <a:srgbClr val="000000"/>
                </a:solidFill>
                <a:latin typeface="+mj-lt"/>
              </a:rPr>
              <a:t>as letras podem vir juntas de quaisquer outras</a:t>
            </a:r>
            <a:r>
              <a:rPr lang="pt-BR" sz="2800" dirty="0" smtClean="0">
                <a:solidFill>
                  <a:srgbClr val="000000"/>
                </a:solidFill>
                <a:latin typeface="Aller"/>
              </a:rPr>
              <a:t>;</a:t>
            </a:r>
          </a:p>
          <a:p>
            <a:pPr algn="just"/>
            <a:endParaRPr lang="pt-BR" sz="2800" dirty="0" smtClean="0"/>
          </a:p>
          <a:p>
            <a:pPr algn="just"/>
            <a:endParaRPr lang="pt-BR" sz="2800" dirty="0"/>
          </a:p>
          <a:p>
            <a:pPr algn="just"/>
            <a:r>
              <a:rPr lang="pt-BR" sz="2800" dirty="0" smtClean="0"/>
              <a:t>6</a:t>
            </a:r>
            <a:r>
              <a:rPr lang="pt-BR" sz="2800" dirty="0"/>
              <a:t>. as letras notam ou substituem a pauta sonora das palavras que pronunciamos e </a:t>
            </a:r>
            <a:r>
              <a:rPr lang="pt-BR" sz="2800" dirty="0" smtClean="0"/>
              <a:t>nunca levam </a:t>
            </a:r>
            <a:r>
              <a:rPr lang="pt-BR" sz="2800" dirty="0"/>
              <a:t>em conta as características físicas ou funcionais dos referentes que substituem;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3792444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Retângulo 1"/>
          <p:cNvSpPr/>
          <p:nvPr/>
        </p:nvSpPr>
        <p:spPr>
          <a:xfrm>
            <a:off x="1619672" y="1659284"/>
            <a:ext cx="70567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/>
              <a:t>7</a:t>
            </a:r>
            <a:r>
              <a:rPr lang="pt-BR" sz="2800" dirty="0"/>
              <a:t>. as letras notam segmentos sonoros menores que as sílabas orais que pronunciamos</a:t>
            </a:r>
            <a:r>
              <a:rPr lang="pt-BR" sz="2800" dirty="0" smtClean="0"/>
              <a:t>;</a:t>
            </a:r>
          </a:p>
          <a:p>
            <a:pPr algn="just"/>
            <a:endParaRPr lang="pt-BR" sz="2800" dirty="0" smtClean="0"/>
          </a:p>
          <a:p>
            <a:pPr algn="just"/>
            <a:endParaRPr lang="pt-BR" sz="2800" dirty="0"/>
          </a:p>
          <a:p>
            <a:pPr algn="just"/>
            <a:r>
              <a:rPr lang="pt-BR" sz="2800" dirty="0"/>
              <a:t>8. as letras têm valores sonoros fixos, apesar de muitas terem mais de um valor sonoro e</a:t>
            </a:r>
          </a:p>
          <a:p>
            <a:pPr algn="just"/>
            <a:r>
              <a:rPr lang="pt-BR" sz="2800" dirty="0"/>
              <a:t>certos sons poderem ser notados com mais de uma letra</a:t>
            </a:r>
            <a:r>
              <a:rPr lang="pt-BR" sz="2800" dirty="0" smtClean="0"/>
              <a:t>;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10379222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Retângulo 1"/>
          <p:cNvSpPr/>
          <p:nvPr/>
        </p:nvSpPr>
        <p:spPr>
          <a:xfrm>
            <a:off x="1322181" y="1124744"/>
            <a:ext cx="779659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/>
              <a:t>9. além de letras, na escrita de palavras, usam-se, também, algumas marcas (acentos) </a:t>
            </a:r>
            <a:r>
              <a:rPr lang="pt-BR" sz="2800" dirty="0" smtClean="0"/>
              <a:t>que podem </a:t>
            </a:r>
            <a:r>
              <a:rPr lang="pt-BR" sz="2800" dirty="0"/>
              <a:t>modificar a tonicidade ou o som das letras ou sílabas onde aparecem</a:t>
            </a:r>
            <a:r>
              <a:rPr lang="pt-BR" sz="2800" dirty="0" smtClean="0"/>
              <a:t>;</a:t>
            </a:r>
          </a:p>
          <a:p>
            <a:endParaRPr lang="pt-BR" sz="2800" dirty="0"/>
          </a:p>
          <a:p>
            <a:r>
              <a:rPr lang="pt-BR" sz="2800" dirty="0"/>
              <a:t>10. as sílabas podem variar quanto às combinações entre consoantes e vogais (CV, </a:t>
            </a:r>
            <a:r>
              <a:rPr lang="pt-BR" sz="2800" dirty="0" smtClean="0"/>
              <a:t>CCV, CVV</a:t>
            </a:r>
            <a:r>
              <a:rPr lang="pt-BR" sz="2800" dirty="0"/>
              <a:t>, CVC, V, VC, VCC, CCVCC...), mas a estrutura predominante no português é a </a:t>
            </a:r>
            <a:r>
              <a:rPr lang="pt-BR" sz="2800" dirty="0" smtClean="0"/>
              <a:t>sílaba CV </a:t>
            </a:r>
            <a:r>
              <a:rPr lang="pt-BR" sz="2800" dirty="0"/>
              <a:t>(consoante – vogal), e todas as sílabas do português contêm, ao menos, uma vogal.</a:t>
            </a:r>
          </a:p>
        </p:txBody>
      </p:sp>
    </p:spTree>
    <p:extLst>
      <p:ext uri="{BB962C8B-B14F-4D97-AF65-F5344CB8AC3E}">
        <p14:creationId xmlns:p14="http://schemas.microsoft.com/office/powerpoint/2010/main" val="35061027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331640" y="1124744"/>
            <a:ext cx="705678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rgbClr val="0080FF"/>
                </a:solidFill>
                <a:latin typeface="Aller-Bold"/>
              </a:rPr>
              <a:t>O percurso que as crianças </a:t>
            </a:r>
            <a:r>
              <a:rPr lang="pt-BR" sz="2800" b="1" dirty="0" smtClean="0">
                <a:solidFill>
                  <a:srgbClr val="0080FF"/>
                </a:solidFill>
                <a:latin typeface="Aller-Bold"/>
              </a:rPr>
              <a:t>vivem, para </a:t>
            </a:r>
            <a:r>
              <a:rPr lang="pt-BR" sz="2800" b="1" dirty="0">
                <a:solidFill>
                  <a:srgbClr val="0080FF"/>
                </a:solidFill>
                <a:latin typeface="Aller-Bold"/>
              </a:rPr>
              <a:t>poder compreender o </a:t>
            </a:r>
            <a:r>
              <a:rPr lang="pt-BR" sz="2800" b="1" dirty="0" smtClean="0">
                <a:solidFill>
                  <a:srgbClr val="0080FF"/>
                </a:solidFill>
                <a:latin typeface="Aller-Bold"/>
              </a:rPr>
              <a:t>SEA</a:t>
            </a:r>
          </a:p>
          <a:p>
            <a:endParaRPr lang="pt-BR" b="1" dirty="0">
              <a:solidFill>
                <a:srgbClr val="0080FF"/>
              </a:solidFill>
              <a:latin typeface="Aller-Bold"/>
            </a:endParaRPr>
          </a:p>
          <a:p>
            <a:pPr algn="just"/>
            <a:r>
              <a:rPr lang="pt-BR" sz="2800" dirty="0" smtClean="0">
                <a:solidFill>
                  <a:srgbClr val="000000"/>
                </a:solidFill>
                <a:latin typeface="FilosofiaGrand"/>
              </a:rPr>
              <a:t>	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Quando </a:t>
            </a:r>
            <a:r>
              <a:rPr lang="pt-BR" sz="2400" dirty="0">
                <a:solidFill>
                  <a:srgbClr val="000000"/>
                </a:solidFill>
                <a:latin typeface="FilosofiaGrand"/>
              </a:rPr>
              <a:t>acompanhamos, 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cuidadosamente, a </a:t>
            </a:r>
            <a:r>
              <a:rPr lang="pt-BR" sz="2400" dirty="0">
                <a:solidFill>
                  <a:srgbClr val="000000"/>
                </a:solidFill>
                <a:latin typeface="FilosofiaGrand"/>
              </a:rPr>
              <a:t>evolução da escrita espontânea das 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crianças, vemos </a:t>
            </a:r>
            <a:r>
              <a:rPr lang="pt-BR" sz="2400" dirty="0">
                <a:solidFill>
                  <a:srgbClr val="000000"/>
                </a:solidFill>
                <a:latin typeface="FilosofiaGrand"/>
              </a:rPr>
              <a:t>que elas elaboram 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hipóteses semelhantes</a:t>
            </a:r>
            <a:r>
              <a:rPr lang="pt-BR" sz="2400" dirty="0">
                <a:solidFill>
                  <a:srgbClr val="000000"/>
                </a:solidFill>
                <a:latin typeface="FilosofiaGrand"/>
              </a:rPr>
              <a:t>, descobertas por Ferreiro 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e </a:t>
            </a:r>
            <a:r>
              <a:rPr lang="pt-BR" sz="2400" dirty="0" err="1" smtClean="0">
                <a:solidFill>
                  <a:srgbClr val="000000"/>
                </a:solidFill>
                <a:latin typeface="FilosofiaGrand"/>
              </a:rPr>
              <a:t>Teberosky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 </a:t>
            </a:r>
            <a:r>
              <a:rPr lang="pt-BR" sz="2400" dirty="0">
                <a:solidFill>
                  <a:srgbClr val="000000"/>
                </a:solidFill>
                <a:latin typeface="FilosofiaGrand"/>
              </a:rPr>
              <a:t>(1986). Sim, é preciso deixar 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as crianças </a:t>
            </a:r>
            <a:r>
              <a:rPr lang="pt-BR" sz="2400" dirty="0">
                <a:solidFill>
                  <a:srgbClr val="000000"/>
                </a:solidFill>
                <a:latin typeface="FilosofiaGrand"/>
              </a:rPr>
              <a:t>escreverem como sabem (e não 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só copiarem </a:t>
            </a:r>
            <a:r>
              <a:rPr lang="pt-BR" sz="2400" dirty="0">
                <a:solidFill>
                  <a:srgbClr val="000000"/>
                </a:solidFill>
                <a:latin typeface="FilosofiaGrand"/>
              </a:rPr>
              <a:t>palavras escritas 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corretamente pela </a:t>
            </a:r>
            <a:r>
              <a:rPr lang="pt-BR" sz="2400" dirty="0">
                <a:solidFill>
                  <a:srgbClr val="000000"/>
                </a:solidFill>
                <a:latin typeface="FilosofiaGrand"/>
              </a:rPr>
              <a:t>professora), para podermos 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detectar em </a:t>
            </a:r>
            <a:r>
              <a:rPr lang="pt-BR" sz="2400" dirty="0">
                <a:solidFill>
                  <a:srgbClr val="000000"/>
                </a:solidFill>
                <a:latin typeface="FilosofiaGrand"/>
              </a:rPr>
              <a:t>que nível de compreensão de nosso</a:t>
            </a:r>
          </a:p>
          <a:p>
            <a:pPr algn="just"/>
            <a:r>
              <a:rPr lang="pt-BR" sz="2400" dirty="0">
                <a:solidFill>
                  <a:srgbClr val="000000"/>
                </a:solidFill>
                <a:latin typeface="FilosofiaGrand"/>
              </a:rPr>
              <a:t>sistema alfabético o menino ou a 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menina se </a:t>
            </a:r>
            <a:r>
              <a:rPr lang="pt-BR" sz="2400" dirty="0">
                <a:solidFill>
                  <a:srgbClr val="000000"/>
                </a:solidFill>
                <a:latin typeface="FilosofiaGrand"/>
              </a:rPr>
              <a:t>encontram</a:t>
            </a:r>
            <a:r>
              <a:rPr lang="pt-BR" sz="2400" dirty="0" smtClean="0">
                <a:solidFill>
                  <a:srgbClr val="000000"/>
                </a:solidFill>
                <a:latin typeface="FilosofiaGrand"/>
              </a:rPr>
              <a:t>.</a:t>
            </a:r>
            <a:endParaRPr lang="pt-BR" sz="2400" dirty="0">
              <a:solidFill>
                <a:srgbClr val="000000"/>
              </a:solidFill>
              <a:latin typeface="FilosofiaGrand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835696" y="980728"/>
            <a:ext cx="6246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>
                <a:solidFill>
                  <a:srgbClr val="000000"/>
                </a:solidFill>
                <a:latin typeface="FilosofiaGrand"/>
              </a:rPr>
              <a:t>	Conforme </a:t>
            </a:r>
            <a:r>
              <a:rPr lang="pt-BR" sz="2800" dirty="0">
                <a:solidFill>
                  <a:srgbClr val="000000"/>
                </a:solidFill>
                <a:latin typeface="FilosofiaGrand"/>
              </a:rPr>
              <a:t>a teoria da psicogênese da </a:t>
            </a:r>
            <a:r>
              <a:rPr lang="pt-BR" sz="2800" dirty="0" smtClean="0">
                <a:solidFill>
                  <a:srgbClr val="000000"/>
                </a:solidFill>
                <a:latin typeface="FilosofiaGrand"/>
              </a:rPr>
              <a:t>escrita, elaborada </a:t>
            </a:r>
            <a:r>
              <a:rPr lang="pt-BR" sz="2800" dirty="0">
                <a:solidFill>
                  <a:srgbClr val="000000"/>
                </a:solidFill>
                <a:latin typeface="FilosofiaGrand"/>
              </a:rPr>
              <a:t>por Ferreiro e </a:t>
            </a:r>
            <a:r>
              <a:rPr lang="pt-BR" sz="2800" dirty="0" err="1" smtClean="0">
                <a:solidFill>
                  <a:srgbClr val="000000"/>
                </a:solidFill>
                <a:latin typeface="FilosofiaGrand"/>
              </a:rPr>
              <a:t>Teberosky</a:t>
            </a:r>
            <a:r>
              <a:rPr lang="pt-BR" sz="2800" dirty="0" smtClean="0">
                <a:solidFill>
                  <a:srgbClr val="000000"/>
                </a:solidFill>
                <a:latin typeface="FilosofiaGrand"/>
              </a:rPr>
              <a:t>, os </a:t>
            </a:r>
            <a:r>
              <a:rPr lang="pt-BR" sz="2800" dirty="0">
                <a:solidFill>
                  <a:srgbClr val="000000"/>
                </a:solidFill>
                <a:latin typeface="FilosofiaGrand"/>
              </a:rPr>
              <a:t>aprendizes passam por quatro </a:t>
            </a:r>
            <a:r>
              <a:rPr lang="pt-BR" sz="2800" dirty="0" smtClean="0">
                <a:solidFill>
                  <a:srgbClr val="000000"/>
                </a:solidFill>
                <a:latin typeface="FilosofiaGrand"/>
              </a:rPr>
              <a:t>períodos nos </a:t>
            </a:r>
            <a:r>
              <a:rPr lang="pt-BR" sz="2800" dirty="0">
                <a:solidFill>
                  <a:srgbClr val="000000"/>
                </a:solidFill>
                <a:latin typeface="FilosofiaGrand"/>
              </a:rPr>
              <a:t>quais têm diferentes hipóteses </a:t>
            </a:r>
            <a:r>
              <a:rPr lang="pt-BR" sz="2800" dirty="0" smtClean="0">
                <a:solidFill>
                  <a:srgbClr val="000000"/>
                </a:solidFill>
                <a:latin typeface="FilosofiaGrand"/>
              </a:rPr>
              <a:t>ou explicações </a:t>
            </a:r>
            <a:r>
              <a:rPr lang="pt-BR" sz="2800" dirty="0">
                <a:solidFill>
                  <a:srgbClr val="000000"/>
                </a:solidFill>
                <a:latin typeface="FilosofiaGrand"/>
              </a:rPr>
              <a:t>para como a escrita </a:t>
            </a:r>
            <a:r>
              <a:rPr lang="pt-BR" sz="2800" dirty="0" smtClean="0">
                <a:solidFill>
                  <a:srgbClr val="000000"/>
                </a:solidFill>
                <a:latin typeface="FilosofiaGrand"/>
              </a:rPr>
              <a:t>alfabética funciona</a:t>
            </a:r>
            <a:r>
              <a:rPr lang="pt-BR" sz="2800" dirty="0">
                <a:solidFill>
                  <a:srgbClr val="000000"/>
                </a:solidFill>
                <a:latin typeface="FilosofiaGrand"/>
              </a:rPr>
              <a:t>: </a:t>
            </a:r>
            <a:r>
              <a:rPr lang="pt-BR" sz="2800" b="1" dirty="0" err="1">
                <a:solidFill>
                  <a:srgbClr val="000000"/>
                </a:solidFill>
                <a:latin typeface="FilosofiaGrandBold"/>
              </a:rPr>
              <a:t>pré</a:t>
            </a:r>
            <a:r>
              <a:rPr lang="pt-BR" sz="2800" b="1" dirty="0">
                <a:solidFill>
                  <a:srgbClr val="000000"/>
                </a:solidFill>
                <a:latin typeface="FilosofiaGrandBold"/>
              </a:rPr>
              <a:t>-silábico, silábico, </a:t>
            </a:r>
            <a:r>
              <a:rPr lang="pt-BR" sz="2800" b="1" dirty="0" smtClean="0">
                <a:solidFill>
                  <a:srgbClr val="000000"/>
                </a:solidFill>
                <a:latin typeface="FilosofiaGrandBold"/>
              </a:rPr>
              <a:t>silábico-alfabético </a:t>
            </a:r>
            <a:r>
              <a:rPr lang="pt-BR" sz="2800" b="1" dirty="0">
                <a:solidFill>
                  <a:srgbClr val="000000"/>
                </a:solidFill>
                <a:latin typeface="FilosofiaGrandBold"/>
              </a:rPr>
              <a:t>e alfabético.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0045404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8136" y="0"/>
            <a:ext cx="8056245" cy="6858000"/>
          </a:xfrm>
          <a:custGeom>
            <a:avLst/>
            <a:gdLst/>
            <a:ahLst/>
            <a:cxnLst/>
            <a:rect l="l" t="t" r="r" b="b"/>
            <a:pathLst>
              <a:path w="8056245" h="6858000">
                <a:moveTo>
                  <a:pt x="0" y="6858000"/>
                </a:moveTo>
                <a:lnTo>
                  <a:pt x="8055863" y="6858000"/>
                </a:lnTo>
                <a:lnTo>
                  <a:pt x="805586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pt-BR" b="1" dirty="0" smtClean="0"/>
          </a:p>
          <a:p>
            <a:r>
              <a:rPr lang="pt-BR" b="1" dirty="0" smtClean="0"/>
              <a:t>• </a:t>
            </a:r>
            <a:r>
              <a:rPr lang="pt-BR" b="1" dirty="0"/>
              <a:t>No período </a:t>
            </a:r>
            <a:r>
              <a:rPr lang="pt-BR" b="1" dirty="0" err="1"/>
              <a:t>pré</a:t>
            </a:r>
            <a:r>
              <a:rPr lang="pt-BR" b="1" dirty="0"/>
              <a:t>-silábico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882" y="764704"/>
            <a:ext cx="3384376" cy="49999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766524"/>
            <a:ext cx="3392297" cy="50019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tângulo 4"/>
          <p:cNvSpPr/>
          <p:nvPr/>
        </p:nvSpPr>
        <p:spPr>
          <a:xfrm>
            <a:off x="1699298" y="5979627"/>
            <a:ext cx="68331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Aller"/>
              </a:rPr>
              <a:t>Fig. 2. Exemplos de escritas de crianças com hipóteses </a:t>
            </a:r>
            <a:r>
              <a:rPr lang="pt-BR" dirty="0" err="1">
                <a:latin typeface="Aller"/>
              </a:rPr>
              <a:t>pré</a:t>
            </a:r>
            <a:r>
              <a:rPr lang="pt-BR" dirty="0">
                <a:latin typeface="Aller"/>
              </a:rPr>
              <a:t>-silábicas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259632" y="1690062"/>
            <a:ext cx="63367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800" dirty="0" smtClean="0"/>
          </a:p>
          <a:p>
            <a:pPr algn="just"/>
            <a:r>
              <a:rPr lang="pt-BR" sz="2400" dirty="0" smtClean="0"/>
              <a:t>	</a:t>
            </a:r>
            <a:endParaRPr lang="pt-BR" sz="2400" dirty="0"/>
          </a:p>
        </p:txBody>
      </p:sp>
      <p:sp>
        <p:nvSpPr>
          <p:cNvPr id="3" name="Retângulo de cantos arredondados 2"/>
          <p:cNvSpPr/>
          <p:nvPr/>
        </p:nvSpPr>
        <p:spPr>
          <a:xfrm>
            <a:off x="1499283" y="980975"/>
            <a:ext cx="7200800" cy="792088"/>
          </a:xfrm>
          <a:prstGeom prst="roundRect">
            <a:avLst/>
          </a:prstGeom>
          <a:solidFill>
            <a:schemeClr val="bg2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prstClr val="black"/>
                </a:solidFill>
              </a:rPr>
              <a:t>o domínio do sistema alfabético de escrita, </a:t>
            </a:r>
          </a:p>
        </p:txBody>
      </p:sp>
      <p:sp>
        <p:nvSpPr>
          <p:cNvPr id="8" name="Retângulo de cantos arredondados 7"/>
          <p:cNvSpPr/>
          <p:nvPr/>
        </p:nvSpPr>
        <p:spPr>
          <a:xfrm>
            <a:off x="1499283" y="2235949"/>
            <a:ext cx="7200800" cy="792088"/>
          </a:xfrm>
          <a:prstGeom prst="roundRect">
            <a:avLst/>
          </a:prstGeom>
          <a:solidFill>
            <a:schemeClr val="bg2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prstClr val="black"/>
                </a:solidFill>
              </a:rPr>
              <a:t>o começo do aprendizado da norma ortográfica, </a:t>
            </a:r>
          </a:p>
        </p:txBody>
      </p:sp>
      <p:sp>
        <p:nvSpPr>
          <p:cNvPr id="9" name="Retângulo de cantos arredondados 8"/>
          <p:cNvSpPr/>
          <p:nvPr/>
        </p:nvSpPr>
        <p:spPr>
          <a:xfrm>
            <a:off x="1628056" y="3473460"/>
            <a:ext cx="7200800" cy="792088"/>
          </a:xfrm>
          <a:prstGeom prst="roundRect">
            <a:avLst/>
          </a:prstGeom>
          <a:solidFill>
            <a:schemeClr val="bg2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prstClr val="black"/>
                </a:solidFill>
              </a:rPr>
              <a:t>o domínio progressivo da escrita e a leitura de textos de diferentes gêneros</a:t>
            </a:r>
          </a:p>
        </p:txBody>
      </p:sp>
      <p:sp>
        <p:nvSpPr>
          <p:cNvPr id="10" name="Retângulo de cantos arredondados 9"/>
          <p:cNvSpPr/>
          <p:nvPr/>
        </p:nvSpPr>
        <p:spPr>
          <a:xfrm>
            <a:off x="1628056" y="4725144"/>
            <a:ext cx="7200800" cy="792088"/>
          </a:xfrm>
          <a:prstGeom prst="roundRect">
            <a:avLst/>
          </a:prstGeom>
          <a:solidFill>
            <a:schemeClr val="bg2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pt-BR" sz="2800" dirty="0">
                <a:solidFill>
                  <a:prstClr val="black"/>
                </a:solidFill>
              </a:rPr>
              <a:t> a compreensão das funções que a escrita cumpre na sociedade. </a:t>
            </a:r>
          </a:p>
        </p:txBody>
      </p:sp>
    </p:spTree>
    <p:extLst>
      <p:ext uri="{BB962C8B-B14F-4D97-AF65-F5344CB8AC3E}">
        <p14:creationId xmlns:p14="http://schemas.microsoft.com/office/powerpoint/2010/main" val="36000261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8136" y="0"/>
            <a:ext cx="8056245" cy="6858000"/>
          </a:xfrm>
          <a:custGeom>
            <a:avLst/>
            <a:gdLst/>
            <a:ahLst/>
            <a:cxnLst/>
            <a:rect l="l" t="t" r="r" b="b"/>
            <a:pathLst>
              <a:path w="8056245" h="6858000">
                <a:moveTo>
                  <a:pt x="0" y="6858000"/>
                </a:moveTo>
                <a:lnTo>
                  <a:pt x="8055863" y="6858000"/>
                </a:lnTo>
                <a:lnTo>
                  <a:pt x="805586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pt-BR" b="1" dirty="0" smtClean="0"/>
          </a:p>
          <a:p>
            <a:r>
              <a:rPr lang="pt-BR" b="1" dirty="0" smtClean="0"/>
              <a:t>• </a:t>
            </a:r>
            <a:r>
              <a:rPr lang="pt-BR" b="1" dirty="0"/>
              <a:t>No período </a:t>
            </a:r>
            <a:r>
              <a:rPr lang="pt-BR" b="1" dirty="0" smtClean="0"/>
              <a:t>silábico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836712"/>
            <a:ext cx="3532966" cy="4986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062" y="836712"/>
            <a:ext cx="3571393" cy="4986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Retângulo 7"/>
          <p:cNvSpPr/>
          <p:nvPr/>
        </p:nvSpPr>
        <p:spPr>
          <a:xfrm>
            <a:off x="1684682" y="6129522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Aller"/>
              </a:rPr>
              <a:t>Fig. 3. Exemplos de escritas de crianças com hipóteses silábicas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66797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53639" y="-1"/>
            <a:ext cx="8056245" cy="6858000"/>
          </a:xfrm>
          <a:custGeom>
            <a:avLst/>
            <a:gdLst/>
            <a:ahLst/>
            <a:cxnLst/>
            <a:rect l="l" t="t" r="r" b="b"/>
            <a:pathLst>
              <a:path w="8056245" h="6858000">
                <a:moveTo>
                  <a:pt x="0" y="6858000"/>
                </a:moveTo>
                <a:lnTo>
                  <a:pt x="8055863" y="6858000"/>
                </a:lnTo>
                <a:lnTo>
                  <a:pt x="805586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pt-BR" b="1" dirty="0" smtClean="0"/>
          </a:p>
          <a:p>
            <a:r>
              <a:rPr lang="pt-BR" b="1" dirty="0" smtClean="0"/>
              <a:t>• No período silábico – alfabético:</a:t>
            </a:r>
          </a:p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1657" y="836712"/>
            <a:ext cx="3672408" cy="47816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242" y="855296"/>
            <a:ext cx="3577465" cy="47527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tângulo 9"/>
          <p:cNvSpPr/>
          <p:nvPr/>
        </p:nvSpPr>
        <p:spPr>
          <a:xfrm>
            <a:off x="1660691" y="6058929"/>
            <a:ext cx="68421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Aller"/>
              </a:rPr>
              <a:t>Fig. 4. Exemplos de escritas de crianças com hipóteses silábico-alfabéticas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473252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835696" y="404664"/>
            <a:ext cx="2600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dirty="0"/>
              <a:t>No período </a:t>
            </a:r>
            <a:r>
              <a:rPr lang="pt-BR" b="1" dirty="0" smtClean="0"/>
              <a:t> </a:t>
            </a:r>
            <a:r>
              <a:rPr lang="pt-BR" b="1" dirty="0"/>
              <a:t>alfabético</a:t>
            </a: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1206405"/>
            <a:ext cx="3342581" cy="45132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tângulo 8"/>
          <p:cNvSpPr/>
          <p:nvPr/>
        </p:nvSpPr>
        <p:spPr>
          <a:xfrm>
            <a:off x="1187624" y="6142033"/>
            <a:ext cx="79892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Aller"/>
              </a:rPr>
              <a:t>Fig. 5. Exemplo de escritas de </a:t>
            </a:r>
            <a:r>
              <a:rPr lang="pt-BR" dirty="0" smtClean="0">
                <a:latin typeface="Aller"/>
              </a:rPr>
              <a:t>uma criança </a:t>
            </a:r>
            <a:r>
              <a:rPr lang="pt-BR" dirty="0">
                <a:latin typeface="Aller"/>
              </a:rPr>
              <a:t>com hipótese alfabética.</a:t>
            </a:r>
            <a:endParaRPr lang="pt-B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1043608" y="620688"/>
            <a:ext cx="7848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FilosofiaGrand"/>
              </a:rPr>
              <a:t>	</a:t>
            </a:r>
            <a:r>
              <a:rPr lang="pt-BR" sz="2400" dirty="0" smtClean="0">
                <a:latin typeface="+mj-lt"/>
              </a:rPr>
              <a:t>É </a:t>
            </a:r>
            <a:r>
              <a:rPr lang="pt-BR" sz="2400" dirty="0">
                <a:latin typeface="+mj-lt"/>
              </a:rPr>
              <a:t>preciso compreendermos que a </a:t>
            </a:r>
            <a:r>
              <a:rPr lang="pt-BR" sz="2400" dirty="0" smtClean="0">
                <a:latin typeface="+mj-lt"/>
              </a:rPr>
              <a:t>criança ainda </a:t>
            </a:r>
            <a:r>
              <a:rPr lang="pt-BR" sz="2400" dirty="0">
                <a:latin typeface="+mj-lt"/>
              </a:rPr>
              <a:t>não pensa em “fonemas isolados</a:t>
            </a:r>
            <a:r>
              <a:rPr lang="pt-BR" sz="2400" dirty="0" smtClean="0">
                <a:latin typeface="+mj-lt"/>
              </a:rPr>
              <a:t>”, tal </a:t>
            </a:r>
            <a:r>
              <a:rPr lang="pt-BR" sz="2400" dirty="0">
                <a:latin typeface="+mj-lt"/>
              </a:rPr>
              <a:t>como o faz um linguista. Ela sabe, </a:t>
            </a:r>
            <a:r>
              <a:rPr lang="pt-BR" sz="2400" dirty="0" smtClean="0">
                <a:latin typeface="+mj-lt"/>
              </a:rPr>
              <a:t>por exemplo</a:t>
            </a:r>
            <a:r>
              <a:rPr lang="pt-BR" sz="2400" dirty="0">
                <a:latin typeface="+mj-lt"/>
              </a:rPr>
              <a:t>, que </a:t>
            </a:r>
            <a:r>
              <a:rPr lang="pt-BR" sz="2400" i="1" dirty="0">
                <a:latin typeface="+mj-lt"/>
              </a:rPr>
              <a:t>cavalo </a:t>
            </a:r>
            <a:r>
              <a:rPr lang="pt-BR" sz="2400" dirty="0">
                <a:latin typeface="+mj-lt"/>
              </a:rPr>
              <a:t>e </a:t>
            </a:r>
            <a:r>
              <a:rPr lang="pt-BR" sz="2400" i="1" dirty="0">
                <a:latin typeface="+mj-lt"/>
              </a:rPr>
              <a:t>cofre </a:t>
            </a:r>
            <a:r>
              <a:rPr lang="pt-BR" sz="2400" dirty="0">
                <a:latin typeface="+mj-lt"/>
              </a:rPr>
              <a:t>“</a:t>
            </a:r>
            <a:r>
              <a:rPr lang="pt-BR" sz="2400" dirty="0" smtClean="0">
                <a:latin typeface="+mj-lt"/>
              </a:rPr>
              <a:t>começam parecido</a:t>
            </a:r>
            <a:r>
              <a:rPr lang="pt-BR" sz="2400" dirty="0">
                <a:latin typeface="+mj-lt"/>
              </a:rPr>
              <a:t>”, mas não precisa ser capaz </a:t>
            </a:r>
            <a:r>
              <a:rPr lang="pt-BR" sz="2400" dirty="0" smtClean="0">
                <a:latin typeface="+mj-lt"/>
              </a:rPr>
              <a:t>de pronunciar </a:t>
            </a:r>
            <a:r>
              <a:rPr lang="pt-BR" sz="2400" dirty="0">
                <a:latin typeface="+mj-lt"/>
              </a:rPr>
              <a:t>o fonema /k/ isolado, para </a:t>
            </a:r>
            <a:r>
              <a:rPr lang="pt-BR" sz="2400" dirty="0" smtClean="0">
                <a:latin typeface="+mj-lt"/>
              </a:rPr>
              <a:t>ter tal </a:t>
            </a:r>
            <a:r>
              <a:rPr lang="pt-BR" sz="2400" dirty="0">
                <a:latin typeface="+mj-lt"/>
              </a:rPr>
              <a:t>conhecimento e escrever com uma </a:t>
            </a:r>
            <a:r>
              <a:rPr lang="pt-BR" sz="2400" dirty="0" err="1" smtClean="0">
                <a:latin typeface="+mj-lt"/>
              </a:rPr>
              <a:t>convencionalidade</a:t>
            </a:r>
            <a:r>
              <a:rPr lang="pt-BR" sz="2400" dirty="0" smtClean="0">
                <a:latin typeface="+mj-lt"/>
              </a:rPr>
              <a:t> mínima</a:t>
            </a:r>
            <a:r>
              <a:rPr lang="pt-BR" sz="2400" dirty="0">
                <a:latin typeface="+mj-lt"/>
              </a:rPr>
              <a:t>, que nos </a:t>
            </a:r>
            <a:r>
              <a:rPr lang="pt-BR" sz="2400" dirty="0" smtClean="0">
                <a:latin typeface="+mj-lt"/>
              </a:rPr>
              <a:t>permite ler </a:t>
            </a:r>
            <a:r>
              <a:rPr lang="pt-BR" sz="2400" dirty="0">
                <a:latin typeface="+mj-lt"/>
              </a:rPr>
              <a:t>e entender o que ela notou.</a:t>
            </a:r>
          </a:p>
          <a:p>
            <a:pPr algn="just"/>
            <a:r>
              <a:rPr lang="pt-BR" sz="2400" dirty="0" smtClean="0">
                <a:latin typeface="+mj-lt"/>
              </a:rPr>
              <a:t>	Também </a:t>
            </a:r>
            <a:r>
              <a:rPr lang="pt-BR" sz="2400" dirty="0">
                <a:latin typeface="+mj-lt"/>
              </a:rPr>
              <a:t>devemos estar atentos para </a:t>
            </a:r>
            <a:r>
              <a:rPr lang="pt-BR" sz="2400" dirty="0" smtClean="0">
                <a:latin typeface="+mj-lt"/>
              </a:rPr>
              <a:t>o fato </a:t>
            </a:r>
            <a:r>
              <a:rPr lang="pt-BR" sz="2400" dirty="0">
                <a:latin typeface="+mj-lt"/>
              </a:rPr>
              <a:t>de que </a:t>
            </a:r>
            <a:r>
              <a:rPr lang="pt-BR" sz="2400" b="1" dirty="0">
                <a:latin typeface="+mj-lt"/>
              </a:rPr>
              <a:t>ter alcançado uma </a:t>
            </a:r>
            <a:r>
              <a:rPr lang="pt-BR" sz="2400" b="1" dirty="0" smtClean="0">
                <a:latin typeface="+mj-lt"/>
              </a:rPr>
              <a:t>hipótese alfabética </a:t>
            </a:r>
            <a:r>
              <a:rPr lang="pt-BR" sz="2400" b="1" dirty="0">
                <a:latin typeface="+mj-lt"/>
              </a:rPr>
              <a:t>não é sinônimo de estar alfabetizado</a:t>
            </a:r>
            <a:r>
              <a:rPr lang="pt-BR" sz="2400" dirty="0">
                <a:latin typeface="+mj-lt"/>
              </a:rPr>
              <a:t>.</a:t>
            </a:r>
          </a:p>
          <a:p>
            <a:pPr algn="just"/>
            <a:r>
              <a:rPr lang="pt-BR" sz="2400" dirty="0" smtClean="0">
                <a:latin typeface="+mj-lt"/>
              </a:rPr>
              <a:t>	Se </a:t>
            </a:r>
            <a:r>
              <a:rPr lang="pt-BR" sz="2400" dirty="0">
                <a:latin typeface="+mj-lt"/>
              </a:rPr>
              <a:t>já compreendeu como </a:t>
            </a:r>
            <a:r>
              <a:rPr lang="pt-BR" sz="2400" dirty="0" smtClean="0">
                <a:latin typeface="+mj-lt"/>
              </a:rPr>
              <a:t>o SEA </a:t>
            </a:r>
            <a:r>
              <a:rPr lang="pt-BR" sz="2400" dirty="0">
                <a:latin typeface="+mj-lt"/>
              </a:rPr>
              <a:t>funciona, a criança tem agora </a:t>
            </a:r>
            <a:r>
              <a:rPr lang="pt-BR" sz="2400" dirty="0" smtClean="0">
                <a:latin typeface="+mj-lt"/>
              </a:rPr>
              <a:t>que dominar </a:t>
            </a:r>
            <a:r>
              <a:rPr lang="pt-BR" sz="2400" dirty="0">
                <a:latin typeface="+mj-lt"/>
              </a:rPr>
              <a:t>as convenções som-grafia </a:t>
            </a:r>
            <a:r>
              <a:rPr lang="pt-BR" sz="2400" dirty="0" smtClean="0">
                <a:latin typeface="+mj-lt"/>
              </a:rPr>
              <a:t>de nossa </a:t>
            </a:r>
            <a:r>
              <a:rPr lang="pt-BR" sz="2400" dirty="0">
                <a:latin typeface="+mj-lt"/>
              </a:rPr>
              <a:t>língua.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1259632" y="764704"/>
            <a:ext cx="74168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	Esse </a:t>
            </a:r>
            <a:r>
              <a:rPr lang="pt-BR" sz="2400" dirty="0">
                <a:solidFill>
                  <a:srgbClr val="000000"/>
                </a:solidFill>
                <a:latin typeface="+mj-lt"/>
              </a:rPr>
              <a:t>é um aprendizado </a:t>
            </a:r>
            <a:r>
              <a:rPr lang="pt-BR" sz="2400" dirty="0" smtClean="0">
                <a:solidFill>
                  <a:srgbClr val="000000"/>
                </a:solidFill>
                <a:latin typeface="+mj-lt"/>
              </a:rPr>
              <a:t>de </a:t>
            </a:r>
            <a:r>
              <a:rPr lang="pt-BR" sz="2400" dirty="0">
                <a:latin typeface="+mj-lt"/>
              </a:rPr>
              <a:t>tipo não conceitual, que vai requerer </a:t>
            </a:r>
            <a:r>
              <a:rPr lang="pt-BR" sz="2400" dirty="0" smtClean="0">
                <a:latin typeface="+mj-lt"/>
              </a:rPr>
              <a:t>um ensino </a:t>
            </a:r>
            <a:r>
              <a:rPr lang="pt-BR" sz="2400" dirty="0">
                <a:latin typeface="+mj-lt"/>
              </a:rPr>
              <a:t>sistemático e repetição, de </a:t>
            </a:r>
            <a:r>
              <a:rPr lang="pt-BR" sz="2400" dirty="0" smtClean="0">
                <a:latin typeface="+mj-lt"/>
              </a:rPr>
              <a:t>modo a </a:t>
            </a:r>
            <a:r>
              <a:rPr lang="pt-BR" sz="2400" dirty="0">
                <a:latin typeface="+mj-lt"/>
              </a:rPr>
              <a:t>produzir automatismos. A </a:t>
            </a:r>
            <a:r>
              <a:rPr lang="pt-BR" sz="2400" dirty="0" smtClean="0">
                <a:latin typeface="+mj-lt"/>
              </a:rPr>
              <a:t>consolidação da </a:t>
            </a:r>
            <a:r>
              <a:rPr lang="pt-BR" sz="2400" dirty="0">
                <a:latin typeface="+mj-lt"/>
              </a:rPr>
              <a:t>alfabetização, direito de </a:t>
            </a:r>
            <a:r>
              <a:rPr lang="pt-BR" sz="2400" dirty="0" smtClean="0">
                <a:latin typeface="+mj-lt"/>
              </a:rPr>
              <a:t>aprendizagem a </a:t>
            </a:r>
            <a:r>
              <a:rPr lang="pt-BR" sz="2400" dirty="0">
                <a:latin typeface="+mj-lt"/>
              </a:rPr>
              <a:t>ser assegurado nos segundo e </a:t>
            </a:r>
            <a:r>
              <a:rPr lang="pt-BR" sz="2400" dirty="0" smtClean="0">
                <a:latin typeface="+mj-lt"/>
              </a:rPr>
              <a:t>terceiro anos </a:t>
            </a:r>
            <a:r>
              <a:rPr lang="pt-BR" sz="2400" dirty="0">
                <a:latin typeface="+mj-lt"/>
              </a:rPr>
              <a:t>do primeiro ciclo, é o que vai </a:t>
            </a:r>
            <a:r>
              <a:rPr lang="pt-BR" sz="2400" dirty="0" smtClean="0">
                <a:latin typeface="+mj-lt"/>
              </a:rPr>
              <a:t>permitir que </a:t>
            </a:r>
            <a:r>
              <a:rPr lang="pt-BR" sz="2400" dirty="0">
                <a:latin typeface="+mj-lt"/>
              </a:rPr>
              <a:t>nossas crianças leiam e </a:t>
            </a:r>
            <a:r>
              <a:rPr lang="pt-BR" sz="2400" dirty="0" smtClean="0">
                <a:latin typeface="+mj-lt"/>
              </a:rPr>
              <a:t>produzam textos</a:t>
            </a:r>
            <a:r>
              <a:rPr lang="pt-BR" sz="2400" dirty="0">
                <a:latin typeface="+mj-lt"/>
              </a:rPr>
              <a:t>, com autonomia.</a:t>
            </a:r>
          </a:p>
          <a:p>
            <a:pPr algn="just"/>
            <a:r>
              <a:rPr lang="pt-BR" sz="2400" dirty="0" smtClean="0">
                <a:latin typeface="+mj-lt"/>
              </a:rPr>
              <a:t>	A </a:t>
            </a:r>
            <a:r>
              <a:rPr lang="pt-BR" sz="2400" dirty="0">
                <a:latin typeface="+mj-lt"/>
              </a:rPr>
              <a:t>figura 6 mostra a evolução da escrita </a:t>
            </a:r>
            <a:r>
              <a:rPr lang="pt-BR" sz="2400" dirty="0" smtClean="0">
                <a:latin typeface="+mj-lt"/>
              </a:rPr>
              <a:t>de uma </a:t>
            </a:r>
            <a:r>
              <a:rPr lang="pt-BR" sz="2400" dirty="0">
                <a:latin typeface="+mj-lt"/>
              </a:rPr>
              <a:t>criança, Taciana, que </a:t>
            </a:r>
            <a:r>
              <a:rPr lang="pt-BR" sz="2400" dirty="0" smtClean="0">
                <a:latin typeface="+mj-lt"/>
              </a:rPr>
              <a:t>acompanhamos durante </a:t>
            </a:r>
            <a:r>
              <a:rPr lang="pt-BR" sz="2400" dirty="0">
                <a:latin typeface="+mj-lt"/>
              </a:rPr>
              <a:t>o primeiro ano do ensino </a:t>
            </a:r>
            <a:r>
              <a:rPr lang="pt-BR" sz="2400" dirty="0" smtClean="0">
                <a:latin typeface="+mj-lt"/>
              </a:rPr>
              <a:t>fundamental. Tendo </a:t>
            </a:r>
            <a:r>
              <a:rPr lang="pt-BR" sz="2400" dirty="0">
                <a:latin typeface="+mj-lt"/>
              </a:rPr>
              <a:t>uma hipótese </a:t>
            </a:r>
            <a:r>
              <a:rPr lang="pt-BR" sz="2400" dirty="0" err="1" smtClean="0">
                <a:latin typeface="+mj-lt"/>
              </a:rPr>
              <a:t>pré</a:t>
            </a:r>
            <a:r>
              <a:rPr lang="pt-BR" sz="2400" dirty="0" smtClean="0">
                <a:latin typeface="+mj-lt"/>
              </a:rPr>
              <a:t>-silábica em </a:t>
            </a:r>
            <a:r>
              <a:rPr lang="pt-BR" sz="2400" dirty="0">
                <a:latin typeface="+mj-lt"/>
              </a:rPr>
              <a:t>março, Taciana concluiu o </a:t>
            </a:r>
            <a:r>
              <a:rPr lang="pt-BR" sz="2400" dirty="0" smtClean="0">
                <a:latin typeface="+mj-lt"/>
              </a:rPr>
              <a:t>primeiro ano </a:t>
            </a:r>
            <a:r>
              <a:rPr lang="pt-BR" sz="2400" dirty="0">
                <a:latin typeface="+mj-lt"/>
              </a:rPr>
              <a:t>com uma clara hipótese alfabética.</a:t>
            </a:r>
          </a:p>
          <a:p>
            <a:pPr algn="just"/>
            <a:r>
              <a:rPr lang="pt-BR" sz="2400" dirty="0">
                <a:latin typeface="+mj-lt"/>
              </a:rPr>
              <a:t>Restava a ela, como já dissemos, </a:t>
            </a:r>
            <a:r>
              <a:rPr lang="pt-BR" sz="2400" dirty="0" smtClean="0">
                <a:latin typeface="+mj-lt"/>
              </a:rPr>
              <a:t>dominar as </a:t>
            </a:r>
            <a:r>
              <a:rPr lang="pt-BR" sz="2400" dirty="0">
                <a:latin typeface="+mj-lt"/>
              </a:rPr>
              <a:t>convenções letra-som de nossa língua.</a:t>
            </a:r>
            <a:endParaRPr lang="pt-BR" sz="2400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935736" y="0"/>
            <a:ext cx="15544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61" y="404664"/>
            <a:ext cx="8983039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094471" y="1340768"/>
            <a:ext cx="75963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ALFABETIZANDO/Centro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Alfabetização, Leitura e Escrita. Belo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Horizonte: Secretaria de Estado da Educação de Minas Gerais, 2003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FERREIRO, </a:t>
            </a:r>
            <a:r>
              <a:rPr lang="pt-B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Emilia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Reflexões sobre alfabetização.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São Paulo: Cortez, 1985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FERREIRO, Emília; TEBEROSKY, Ana. 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Psicogênese da Língua Escrita.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Porto Alegre: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Artes Médicas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1986.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LEAL, Telma F.; MORAIS, Artur. O aprendizado do Sistema de Escrita Alfabéti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ca: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uma tarefa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complexa, cujo funcionamento precisamos compreender. In: LEAL, T.F.; ALBUQUERQUE,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E.B.C.; MORAIS, A.G. 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Alfabetizar </a:t>
            </a:r>
            <a:r>
              <a:rPr lang="pt-BR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letrando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 EJA: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fundamentos teóricos e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propostas didáticas. Belo Horizonte: Autêntica, 2010.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MORAIS, Artur G. 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Sistema de Escrita Alfabética.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São Paulo: Melhoramentos, 2012.</a:t>
            </a:r>
          </a:p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SOARES, Magda. 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Letramento: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um tema em três gêneros. Belo Horizonte: Autêntica,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1998</a:t>
            </a:r>
          </a:p>
          <a:p>
            <a:r>
              <a:rPr lang="pt-BR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Vídeo </a:t>
            </a:r>
            <a:r>
              <a:rPr lang="pt-BR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letras falam</a:t>
            </a:r>
            <a:r>
              <a:rPr lang="pt-BR" b="1" spc="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pc="-1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www.youtube.com/watch?v=pBsfpU9zWNI</a:t>
            </a:r>
            <a:endParaRPr lang="pt-BR" spc="-1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Vídeo </a:t>
            </a: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Alfabetização apropriação do sistema de escrita  </a:t>
            </a:r>
            <a:r>
              <a:rPr lang="pt-BR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www.youtube.com/watch?v=Ne0ImYjWuf8</a:t>
            </a:r>
            <a:endParaRPr lang="pt-BR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2915816" y="548680"/>
            <a:ext cx="1976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Referências</a:t>
            </a:r>
            <a:endParaRPr lang="pt-B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331640" y="1484784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2195736" y="980728"/>
            <a:ext cx="54726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>
                <a:latin typeface="+mj-lt"/>
              </a:rPr>
              <a:t>O Ensino do Sistema de </a:t>
            </a:r>
            <a:r>
              <a:rPr lang="pt-BR" sz="2800" dirty="0" smtClean="0">
                <a:latin typeface="+mj-lt"/>
              </a:rPr>
              <a:t>Escrita Alfabética</a:t>
            </a:r>
            <a:r>
              <a:rPr lang="pt-BR" sz="2800" dirty="0">
                <a:latin typeface="+mj-lt"/>
              </a:rPr>
              <a:t>: por que vale a </a:t>
            </a:r>
            <a:r>
              <a:rPr lang="pt-BR" sz="2800" dirty="0" smtClean="0">
                <a:latin typeface="+mj-lt"/>
              </a:rPr>
              <a:t>pena promover </a:t>
            </a:r>
            <a:r>
              <a:rPr lang="pt-BR" sz="2800" dirty="0">
                <a:latin typeface="+mj-lt"/>
              </a:rPr>
              <a:t>algumas habilidades de</a:t>
            </a:r>
          </a:p>
          <a:p>
            <a:pPr algn="just"/>
            <a:r>
              <a:rPr lang="pt-BR" sz="2800" dirty="0">
                <a:latin typeface="+mj-lt"/>
              </a:rPr>
              <a:t>consciência fonológica</a:t>
            </a:r>
            <a:r>
              <a:rPr lang="pt-BR" sz="2800" dirty="0" smtClean="0">
                <a:latin typeface="+mj-lt"/>
              </a:rPr>
              <a:t>?</a:t>
            </a:r>
            <a:endParaRPr lang="pt-BR" sz="2800" dirty="0">
              <a:latin typeface="+mj-lt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995936" y="4797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pt-BR" dirty="0">
                <a:latin typeface="Aller-Light"/>
              </a:rPr>
              <a:t>Tânia Maria S. B. Rios Leite</a:t>
            </a:r>
          </a:p>
          <a:p>
            <a:pPr algn="r"/>
            <a:r>
              <a:rPr lang="pt-BR" dirty="0">
                <a:latin typeface="Aller-Light"/>
              </a:rPr>
              <a:t>Artur Gomes de Morais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344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331640" y="1484784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051813" y="428178"/>
            <a:ext cx="773182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j-lt"/>
              </a:rPr>
              <a:t>	No </a:t>
            </a:r>
            <a:r>
              <a:rPr lang="pt-BR" sz="2400" dirty="0">
                <a:latin typeface="+mj-lt"/>
              </a:rPr>
              <a:t>primeiro ano da escolarização </a:t>
            </a:r>
            <a:r>
              <a:rPr lang="pt-BR" sz="2400" dirty="0" smtClean="0">
                <a:latin typeface="+mj-lt"/>
              </a:rPr>
              <a:t>obrigatória, os </a:t>
            </a:r>
            <a:r>
              <a:rPr lang="pt-BR" sz="2400" dirty="0">
                <a:latin typeface="+mj-lt"/>
              </a:rPr>
              <a:t>alunos precisarão iniciar, </a:t>
            </a:r>
            <a:r>
              <a:rPr lang="pt-BR" sz="2400" dirty="0" smtClean="0">
                <a:latin typeface="+mj-lt"/>
              </a:rPr>
              <a:t>aprofundar  e </a:t>
            </a:r>
            <a:r>
              <a:rPr lang="pt-BR" sz="2400" dirty="0">
                <a:latin typeface="+mj-lt"/>
              </a:rPr>
              <a:t>consolidar alguns </a:t>
            </a:r>
            <a:r>
              <a:rPr lang="pt-BR" sz="2400" dirty="0" smtClean="0">
                <a:latin typeface="+mj-lt"/>
              </a:rPr>
              <a:t>conhecimentos convencionais</a:t>
            </a:r>
            <a:r>
              <a:rPr lang="pt-BR" sz="2400" dirty="0">
                <a:latin typeface="+mj-lt"/>
              </a:rPr>
              <a:t>, tais como </a:t>
            </a:r>
            <a:r>
              <a:rPr lang="pt-BR" sz="2400" dirty="0" smtClean="0">
                <a:latin typeface="+mj-lt"/>
              </a:rPr>
              <a:t>compreender que </a:t>
            </a:r>
            <a:r>
              <a:rPr lang="pt-BR" sz="2400" dirty="0">
                <a:latin typeface="+mj-lt"/>
              </a:rPr>
              <a:t>as palavras são escritas com </a:t>
            </a:r>
            <a:r>
              <a:rPr lang="pt-BR" sz="2400" dirty="0" smtClean="0">
                <a:latin typeface="+mj-lt"/>
              </a:rPr>
              <a:t>letras e </a:t>
            </a:r>
            <a:r>
              <a:rPr lang="pt-BR" sz="2400" dirty="0">
                <a:latin typeface="+mj-lt"/>
              </a:rPr>
              <a:t>que há variação na sua ordem, </a:t>
            </a:r>
            <a:r>
              <a:rPr lang="pt-BR" sz="2400" dirty="0" smtClean="0">
                <a:latin typeface="+mj-lt"/>
              </a:rPr>
              <a:t>contar oralmente </a:t>
            </a:r>
            <a:r>
              <a:rPr lang="pt-BR" sz="2400" dirty="0">
                <a:latin typeface="+mj-lt"/>
              </a:rPr>
              <a:t>as sílabas das palavras </a:t>
            </a:r>
            <a:r>
              <a:rPr lang="pt-BR" sz="2400" dirty="0" smtClean="0">
                <a:latin typeface="+mj-lt"/>
              </a:rPr>
              <a:t>e compará-las </a:t>
            </a:r>
            <a:r>
              <a:rPr lang="pt-BR" sz="2400" dirty="0">
                <a:latin typeface="+mj-lt"/>
              </a:rPr>
              <a:t>quanto ao tamanho, </a:t>
            </a:r>
            <a:r>
              <a:rPr lang="pt-BR" sz="2400" dirty="0" smtClean="0">
                <a:latin typeface="+mj-lt"/>
              </a:rPr>
              <a:t>perceber as </a:t>
            </a:r>
            <a:r>
              <a:rPr lang="pt-BR" sz="2400" dirty="0">
                <a:latin typeface="+mj-lt"/>
              </a:rPr>
              <a:t>semelhanças sonoras iniciais e </a:t>
            </a:r>
            <a:r>
              <a:rPr lang="pt-BR" sz="2400" dirty="0" smtClean="0">
                <a:latin typeface="+mj-lt"/>
              </a:rPr>
              <a:t>finais, reconhecer </a:t>
            </a:r>
            <a:r>
              <a:rPr lang="pt-BR" sz="2400" dirty="0">
                <a:latin typeface="+mj-lt"/>
              </a:rPr>
              <a:t>que as sílabas variam quanto </a:t>
            </a:r>
            <a:r>
              <a:rPr lang="pt-BR" sz="2400" dirty="0" smtClean="0">
                <a:latin typeface="+mj-lt"/>
              </a:rPr>
              <a:t>a sua </a:t>
            </a:r>
            <a:r>
              <a:rPr lang="pt-BR" sz="2400" dirty="0">
                <a:latin typeface="+mj-lt"/>
              </a:rPr>
              <a:t>composição, além de perceber que </a:t>
            </a:r>
            <a:r>
              <a:rPr lang="pt-BR" sz="2400" dirty="0" smtClean="0">
                <a:latin typeface="+mj-lt"/>
              </a:rPr>
              <a:t>as vogais </a:t>
            </a:r>
            <a:r>
              <a:rPr lang="pt-BR" sz="2400" dirty="0">
                <a:latin typeface="+mj-lt"/>
              </a:rPr>
              <a:t>estão presentes em todas as sílabas</a:t>
            </a:r>
            <a:r>
              <a:rPr lang="pt-BR" sz="2400" dirty="0" smtClean="0">
                <a:latin typeface="+mj-lt"/>
              </a:rPr>
              <a:t>.</a:t>
            </a:r>
          </a:p>
          <a:p>
            <a:pPr algn="just"/>
            <a:endParaRPr lang="pt-BR" sz="2400" dirty="0">
              <a:latin typeface="+mj-lt"/>
            </a:endParaRPr>
          </a:p>
          <a:p>
            <a:pPr algn="just"/>
            <a:r>
              <a:rPr lang="pt-BR" sz="2400" dirty="0" smtClean="0">
                <a:latin typeface="+mj-lt"/>
              </a:rPr>
              <a:t>	No </a:t>
            </a:r>
            <a:r>
              <a:rPr lang="pt-BR" sz="2400" dirty="0">
                <a:latin typeface="+mj-lt"/>
              </a:rPr>
              <a:t>quadro a seguir, retomamos </a:t>
            </a:r>
            <a:r>
              <a:rPr lang="pt-BR" sz="2400" dirty="0" smtClean="0">
                <a:latin typeface="+mj-lt"/>
              </a:rPr>
              <a:t>alguns dos </a:t>
            </a:r>
            <a:r>
              <a:rPr lang="pt-BR" sz="2400" dirty="0">
                <a:latin typeface="+mj-lt"/>
              </a:rPr>
              <a:t>direitos de aprendizagem relativos </a:t>
            </a:r>
            <a:r>
              <a:rPr lang="pt-BR" sz="2400" dirty="0" smtClean="0">
                <a:latin typeface="+mj-lt"/>
              </a:rPr>
              <a:t>ao primeiro </a:t>
            </a:r>
            <a:r>
              <a:rPr lang="pt-BR" sz="2400" dirty="0">
                <a:latin typeface="+mj-lt"/>
              </a:rPr>
              <a:t>ano, em relação à apropriação </a:t>
            </a:r>
            <a:r>
              <a:rPr lang="pt-BR" sz="2400" dirty="0" smtClean="0">
                <a:latin typeface="+mj-lt"/>
              </a:rPr>
              <a:t>do Sistema </a:t>
            </a:r>
            <a:r>
              <a:rPr lang="pt-BR" sz="2400" dirty="0">
                <a:latin typeface="+mj-lt"/>
              </a:rPr>
              <a:t>de Escrita Alfabética (SEA), </a:t>
            </a:r>
            <a:r>
              <a:rPr lang="pt-BR" sz="2400" dirty="0" smtClean="0">
                <a:latin typeface="+mj-lt"/>
              </a:rPr>
              <a:t>que podem </a:t>
            </a:r>
            <a:r>
              <a:rPr lang="pt-BR" sz="2400" dirty="0">
                <a:latin typeface="+mj-lt"/>
              </a:rPr>
              <a:t>ser consolidados logo no </a:t>
            </a:r>
            <a:r>
              <a:rPr lang="pt-BR" sz="2400" dirty="0" smtClean="0">
                <a:latin typeface="+mj-lt"/>
              </a:rPr>
              <a:t>primeiro ano </a:t>
            </a:r>
            <a:r>
              <a:rPr lang="pt-BR" sz="2400" dirty="0">
                <a:latin typeface="+mj-lt"/>
              </a:rPr>
              <a:t>do Ensino Fundamental:</a:t>
            </a:r>
          </a:p>
        </p:txBody>
      </p:sp>
    </p:spTree>
    <p:extLst>
      <p:ext uri="{BB962C8B-B14F-4D97-AF65-F5344CB8AC3E}">
        <p14:creationId xmlns:p14="http://schemas.microsoft.com/office/powerpoint/2010/main" val="35255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331640" y="1484784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103" y="1175023"/>
            <a:ext cx="7816211" cy="4507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30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nto dobrado 2"/>
          <p:cNvSpPr/>
          <p:nvPr/>
        </p:nvSpPr>
        <p:spPr>
          <a:xfrm>
            <a:off x="1763688" y="404664"/>
            <a:ext cx="6336704" cy="5472608"/>
          </a:xfrm>
          <a:prstGeom prst="foldedCorner">
            <a:avLst/>
          </a:prstGeom>
          <a:solidFill>
            <a:schemeClr val="bg2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2483768" y="836713"/>
            <a:ext cx="4752528" cy="44012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/>
              <a:t>	</a:t>
            </a:r>
          </a:p>
          <a:p>
            <a:pPr algn="just"/>
            <a:r>
              <a:rPr lang="pt-BR" sz="2800" dirty="0" smtClean="0"/>
              <a:t>	Considera-se que as </a:t>
            </a:r>
            <a:r>
              <a:rPr lang="pt-BR" sz="2800" dirty="0"/>
              <a:t>práticas de letramento, entendidas aqui como práticas de </a:t>
            </a:r>
            <a:r>
              <a:rPr lang="pt-BR" sz="2800" dirty="0" smtClean="0"/>
              <a:t>uso da </a:t>
            </a:r>
            <a:r>
              <a:rPr lang="pt-BR" sz="2800" dirty="0"/>
              <a:t>leitura e da escrita, são amplas e diversificadas e ocorrem </a:t>
            </a:r>
            <a:r>
              <a:rPr lang="pt-BR" sz="2800" dirty="0" smtClean="0"/>
              <a:t>em diferentes </a:t>
            </a:r>
            <a:r>
              <a:rPr lang="pt-BR" sz="2800" dirty="0"/>
              <a:t>contextos socioculturais, em situações específicas de uso</a:t>
            </a:r>
            <a:r>
              <a:rPr lang="pt-BR" sz="2800" dirty="0" smtClean="0"/>
              <a:t>.</a:t>
            </a:r>
          </a:p>
          <a:p>
            <a:pPr algn="just"/>
            <a:r>
              <a:rPr lang="pt-BR" sz="2800" dirty="0" smtClean="0">
                <a:latin typeface="+mj-lt"/>
              </a:rPr>
              <a:t>	</a:t>
            </a:r>
            <a:r>
              <a:rPr lang="pt-BR" sz="2400" dirty="0" smtClean="0"/>
              <a:t>	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431232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403648" y="332656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b="1" dirty="0"/>
              <a:t>O papel de certas </a:t>
            </a:r>
            <a:r>
              <a:rPr lang="pt-BR" sz="2800" b="1" dirty="0" smtClean="0"/>
              <a:t>habilidades de </a:t>
            </a:r>
            <a:r>
              <a:rPr lang="pt-BR" sz="2800" b="1" dirty="0"/>
              <a:t>consciência fonológica </a:t>
            </a:r>
            <a:r>
              <a:rPr lang="pt-BR" sz="2800" b="1" dirty="0" smtClean="0"/>
              <a:t>na apropriação </a:t>
            </a:r>
            <a:r>
              <a:rPr lang="pt-BR" sz="2800" b="1" dirty="0"/>
              <a:t>do SEA</a:t>
            </a:r>
            <a:endParaRPr lang="pt-B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403648" y="1556792"/>
            <a:ext cx="715576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 smtClean="0">
                <a:latin typeface="+mj-lt"/>
              </a:rPr>
              <a:t>	</a:t>
            </a:r>
            <a:r>
              <a:rPr lang="pt-BR" sz="2400" dirty="0" smtClean="0">
                <a:latin typeface="+mj-lt"/>
              </a:rPr>
              <a:t>Desde </a:t>
            </a:r>
            <a:r>
              <a:rPr lang="pt-BR" sz="2400" dirty="0">
                <a:latin typeface="+mj-lt"/>
              </a:rPr>
              <a:t>a década de 1970, pesquisas </a:t>
            </a:r>
            <a:r>
              <a:rPr lang="pt-BR" sz="2400" dirty="0" smtClean="0">
                <a:latin typeface="+mj-lt"/>
              </a:rPr>
              <a:t>feitas em </a:t>
            </a:r>
            <a:r>
              <a:rPr lang="pt-BR" sz="2400" dirty="0">
                <a:latin typeface="+mj-lt"/>
              </a:rPr>
              <a:t>diversos países vêm demonstrando </a:t>
            </a:r>
            <a:r>
              <a:rPr lang="pt-BR" sz="2400" dirty="0" smtClean="0">
                <a:latin typeface="+mj-lt"/>
              </a:rPr>
              <a:t>que existe </a:t>
            </a:r>
            <a:r>
              <a:rPr lang="pt-BR" sz="2400" dirty="0">
                <a:latin typeface="+mj-lt"/>
              </a:rPr>
              <a:t>uma relação entre o que se passou </a:t>
            </a:r>
            <a:r>
              <a:rPr lang="pt-BR" sz="2400" dirty="0" smtClean="0">
                <a:latin typeface="+mj-lt"/>
              </a:rPr>
              <a:t>a chamar </a:t>
            </a:r>
            <a:r>
              <a:rPr lang="pt-BR" sz="2400" b="1" dirty="0">
                <a:latin typeface="+mj-lt"/>
              </a:rPr>
              <a:t>consciência fonológica </a:t>
            </a:r>
            <a:r>
              <a:rPr lang="pt-BR" sz="2400" dirty="0">
                <a:latin typeface="+mj-lt"/>
              </a:rPr>
              <a:t>e o </a:t>
            </a:r>
            <a:r>
              <a:rPr lang="pt-BR" sz="2400" dirty="0" smtClean="0">
                <a:latin typeface="+mj-lt"/>
              </a:rPr>
              <a:t>aprendizado da </a:t>
            </a:r>
            <a:r>
              <a:rPr lang="pt-BR" sz="2400" dirty="0">
                <a:latin typeface="+mj-lt"/>
              </a:rPr>
              <a:t>escrita alfabética. Mas, afinal, </a:t>
            </a:r>
            <a:r>
              <a:rPr lang="pt-BR" sz="2400" dirty="0" smtClean="0">
                <a:latin typeface="+mj-lt"/>
              </a:rPr>
              <a:t>o que </a:t>
            </a:r>
            <a:r>
              <a:rPr lang="pt-BR" sz="2400" dirty="0">
                <a:latin typeface="+mj-lt"/>
              </a:rPr>
              <a:t>é consciência fonológica?</a:t>
            </a:r>
          </a:p>
          <a:p>
            <a:pPr algn="just"/>
            <a:r>
              <a:rPr lang="pt-BR" sz="2400" dirty="0" smtClean="0">
                <a:latin typeface="+mj-lt"/>
              </a:rPr>
              <a:t>	Sabemos</a:t>
            </a:r>
            <a:r>
              <a:rPr lang="pt-BR" sz="2400" dirty="0">
                <a:latin typeface="+mj-lt"/>
              </a:rPr>
              <a:t>, hoje, que a consciência </a:t>
            </a:r>
            <a:r>
              <a:rPr lang="pt-BR" sz="2400" dirty="0" smtClean="0">
                <a:latin typeface="+mj-lt"/>
              </a:rPr>
              <a:t>fonológica é </a:t>
            </a:r>
            <a:r>
              <a:rPr lang="pt-BR" sz="2400" dirty="0">
                <a:latin typeface="+mj-lt"/>
              </a:rPr>
              <a:t>um vasto conjunto de </a:t>
            </a:r>
            <a:r>
              <a:rPr lang="pt-BR" sz="2400" dirty="0" smtClean="0">
                <a:latin typeface="+mj-lt"/>
              </a:rPr>
              <a:t>habilidades que </a:t>
            </a:r>
            <a:r>
              <a:rPr lang="pt-BR" sz="2400" dirty="0">
                <a:latin typeface="+mj-lt"/>
              </a:rPr>
              <a:t>nos permitem refletir sobre as </a:t>
            </a:r>
            <a:r>
              <a:rPr lang="pt-BR" sz="2400" dirty="0" smtClean="0">
                <a:latin typeface="+mj-lt"/>
              </a:rPr>
              <a:t>partes sonoras </a:t>
            </a:r>
            <a:r>
              <a:rPr lang="pt-BR" sz="2400" dirty="0">
                <a:latin typeface="+mj-lt"/>
              </a:rPr>
              <a:t>das palavras (cf. </a:t>
            </a:r>
            <a:r>
              <a:rPr lang="pt-BR" sz="2400" dirty="0" smtClean="0">
                <a:latin typeface="+mj-lt"/>
              </a:rPr>
              <a:t>BRADLEY; BRYANT</a:t>
            </a:r>
            <a:r>
              <a:rPr lang="pt-BR" sz="2400" dirty="0">
                <a:latin typeface="+mj-lt"/>
              </a:rPr>
              <a:t>, 1987; </a:t>
            </a:r>
            <a:r>
              <a:rPr lang="pt-BR" sz="2400" dirty="0" smtClean="0">
                <a:latin typeface="+mj-lt"/>
              </a:rPr>
              <a:t>CARDOSO-MARTINS, 1991</a:t>
            </a:r>
            <a:r>
              <a:rPr lang="pt-BR" sz="2400" dirty="0">
                <a:latin typeface="+mj-lt"/>
              </a:rPr>
              <a:t>; FREITAS, 2004; GOMBERT, 1992).</a:t>
            </a:r>
          </a:p>
          <a:p>
            <a:pPr algn="just"/>
            <a:r>
              <a:rPr lang="pt-BR" sz="2400" dirty="0" smtClean="0">
                <a:latin typeface="+mj-lt"/>
              </a:rPr>
              <a:t>	Sim</a:t>
            </a:r>
            <a:r>
              <a:rPr lang="pt-BR" sz="2400" dirty="0">
                <a:latin typeface="+mj-lt"/>
              </a:rPr>
              <a:t>, além de usarmos as palavras para </a:t>
            </a:r>
            <a:r>
              <a:rPr lang="pt-BR" sz="2400" dirty="0" smtClean="0">
                <a:latin typeface="+mj-lt"/>
              </a:rPr>
              <a:t>nos comunicar</a:t>
            </a:r>
            <a:r>
              <a:rPr lang="pt-BR" sz="2400" dirty="0">
                <a:latin typeface="+mj-lt"/>
              </a:rPr>
              <a:t>, podemos assumir diante </a:t>
            </a:r>
            <a:r>
              <a:rPr lang="pt-BR" sz="2400" dirty="0" smtClean="0">
                <a:latin typeface="+mj-lt"/>
              </a:rPr>
              <a:t>delas uma </a:t>
            </a:r>
            <a:r>
              <a:rPr lang="pt-BR" sz="2400" dirty="0">
                <a:latin typeface="+mj-lt"/>
              </a:rPr>
              <a:t>atitude </a:t>
            </a:r>
            <a:r>
              <a:rPr lang="pt-BR" sz="2400" dirty="0" err="1">
                <a:latin typeface="+mj-lt"/>
              </a:rPr>
              <a:t>metacognitiva</a:t>
            </a:r>
            <a:r>
              <a:rPr lang="pt-BR" sz="2400" dirty="0">
                <a:latin typeface="+mj-lt"/>
              </a:rPr>
              <a:t>, </a:t>
            </a:r>
            <a:r>
              <a:rPr lang="pt-BR" sz="2400" dirty="0" smtClean="0">
                <a:latin typeface="+mj-lt"/>
              </a:rPr>
              <a:t>refletindo sobre </a:t>
            </a:r>
            <a:r>
              <a:rPr lang="pt-BR" sz="2400" dirty="0">
                <a:latin typeface="+mj-lt"/>
              </a:rPr>
              <a:t>sua dimensão sonora.</a:t>
            </a:r>
          </a:p>
        </p:txBody>
      </p:sp>
    </p:spTree>
    <p:extLst>
      <p:ext uri="{BB962C8B-B14F-4D97-AF65-F5344CB8AC3E}">
        <p14:creationId xmlns:p14="http://schemas.microsoft.com/office/powerpoint/2010/main" val="128113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331640" y="1484784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de cantos arredondados 2"/>
          <p:cNvSpPr/>
          <p:nvPr/>
        </p:nvSpPr>
        <p:spPr>
          <a:xfrm>
            <a:off x="1601416" y="692696"/>
            <a:ext cx="7056784" cy="547260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92075" cmpd="thickThin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t-BR" sz="2400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Dizemos que um indivíduo exerce uma atividade </a:t>
            </a:r>
            <a:r>
              <a:rPr lang="pt-BR" sz="2400" b="1" dirty="0" err="1" smtClean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metacognitiva</a:t>
            </a:r>
            <a:r>
              <a:rPr lang="pt-BR" sz="2400" b="1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 </a:t>
            </a:r>
            <a:r>
              <a:rPr lang="pt-BR" sz="2400" dirty="0" smtClean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quando </a:t>
            </a:r>
            <a:r>
              <a:rPr lang="pt-BR" sz="2400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ele, conscientemente, analisa seu raciocínio e suas </a:t>
            </a:r>
            <a:r>
              <a:rPr lang="pt-BR" sz="2400" dirty="0" smtClean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ações mentais</a:t>
            </a:r>
            <a:r>
              <a:rPr lang="pt-BR" sz="2400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, “monitorando” seu pensamento. Quando a pessoa faz </a:t>
            </a:r>
            <a:r>
              <a:rPr lang="pt-BR" sz="2400" dirty="0" smtClean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isso sobre </a:t>
            </a:r>
            <a:r>
              <a:rPr lang="pt-BR" sz="2400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a linguagem oral ou escrita, dizemos que ela está exercendo</a:t>
            </a:r>
          </a:p>
          <a:p>
            <a:pPr algn="just"/>
            <a:r>
              <a:rPr lang="pt-BR" sz="2400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uma atividade </a:t>
            </a:r>
            <a:r>
              <a:rPr lang="pt-BR" sz="2400" b="1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metalinguística</a:t>
            </a:r>
            <a:r>
              <a:rPr lang="pt-BR" sz="2400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. Tal reflexão consciente sobre </a:t>
            </a:r>
            <a:r>
              <a:rPr lang="pt-BR" sz="2400" dirty="0" smtClean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a linguagem </a:t>
            </a:r>
            <a:r>
              <a:rPr lang="pt-BR" sz="2400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pode envolver palavras, partes das palavras, </a:t>
            </a:r>
            <a:r>
              <a:rPr lang="pt-BR" sz="2400" dirty="0" smtClean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sentenças, características </a:t>
            </a:r>
            <a:r>
              <a:rPr lang="pt-BR" sz="2400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e finalidades dos textos, bem como as intenções </a:t>
            </a:r>
            <a:r>
              <a:rPr lang="pt-BR" sz="2400" dirty="0" smtClean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dos que </a:t>
            </a:r>
            <a:r>
              <a:rPr lang="pt-BR" sz="2400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estão se comunicando oralmente ou por escrito. Quando </a:t>
            </a:r>
            <a:r>
              <a:rPr lang="pt-BR" sz="2400" dirty="0" smtClean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reflete sobre </a:t>
            </a:r>
            <a:r>
              <a:rPr lang="pt-BR" sz="2400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os segmentos das palavras, a pessoa está pondo em ação </a:t>
            </a:r>
            <a:r>
              <a:rPr lang="pt-BR" sz="2400" dirty="0" smtClean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a </a:t>
            </a:r>
            <a:r>
              <a:rPr lang="pt-BR" sz="2400" b="1" dirty="0" smtClean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consciência </a:t>
            </a:r>
            <a:r>
              <a:rPr lang="pt-BR" sz="2400" b="1" dirty="0">
                <a:ln cmpd="thickThin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tx1"/>
                </a:solidFill>
                <a:latin typeface="+mj-lt"/>
              </a:rPr>
              <a:t>fonológica.</a:t>
            </a:r>
            <a:endParaRPr lang="pt-BR" sz="2400" dirty="0">
              <a:ln cmpd="thickThin">
                <a:solidFill>
                  <a:schemeClr val="bg2">
                    <a:lumMod val="50000"/>
                  </a:schemeClr>
                </a:solidFill>
              </a:ln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05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331640" y="1484784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980668" y="332656"/>
            <a:ext cx="74797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FilosofiaGrand"/>
              </a:rPr>
              <a:t>Assim, uma criança pequena pode, por exemplo:</a:t>
            </a:r>
            <a:endParaRPr lang="pt-BR" dirty="0"/>
          </a:p>
        </p:txBody>
      </p:sp>
      <p:sp>
        <p:nvSpPr>
          <p:cNvPr id="5" name="Retângulo de cantos arredondados 4"/>
          <p:cNvSpPr/>
          <p:nvPr/>
        </p:nvSpPr>
        <p:spPr>
          <a:xfrm>
            <a:off x="1601416" y="692696"/>
            <a:ext cx="7056784" cy="547260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1"/>
                </a:solidFill>
              </a:rPr>
              <a:t>observar que a palavra </a:t>
            </a:r>
            <a:r>
              <a:rPr lang="pt-BR" sz="2400" b="1" dirty="0">
                <a:solidFill>
                  <a:schemeClr val="tx1"/>
                </a:solidFill>
              </a:rPr>
              <a:t>janela </a:t>
            </a:r>
            <a:r>
              <a:rPr lang="pt-BR" sz="2400" dirty="0">
                <a:solidFill>
                  <a:schemeClr val="tx1"/>
                </a:solidFill>
              </a:rPr>
              <a:t>tem 3 pedaços”</a:t>
            </a:r>
          </a:p>
          <a:p>
            <a:r>
              <a:rPr lang="pt-BR" sz="2400" dirty="0">
                <a:solidFill>
                  <a:schemeClr val="tx1"/>
                </a:solidFill>
              </a:rPr>
              <a:t>(sílabas), que a palavra casa tem 2 “pedaços”</a:t>
            </a:r>
          </a:p>
          <a:p>
            <a:r>
              <a:rPr lang="pt-BR" sz="2400" dirty="0">
                <a:solidFill>
                  <a:schemeClr val="tx1"/>
                </a:solidFill>
              </a:rPr>
              <a:t>e que, portanto, a primeira palavra é maior;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tx1"/>
                </a:solidFill>
              </a:rPr>
              <a:t>identificar</a:t>
            </a:r>
            <a:r>
              <a:rPr lang="pt-BR" sz="2400" dirty="0">
                <a:solidFill>
                  <a:schemeClr val="tx1"/>
                </a:solidFill>
              </a:rPr>
              <a:t>, ao lhe mostrarmos 4 figuras</a:t>
            </a:r>
          </a:p>
          <a:p>
            <a:r>
              <a:rPr lang="pt-BR" sz="2400" dirty="0">
                <a:solidFill>
                  <a:schemeClr val="tx1"/>
                </a:solidFill>
              </a:rPr>
              <a:t>(</a:t>
            </a:r>
            <a:r>
              <a:rPr lang="pt-BR" sz="2400" b="1" dirty="0">
                <a:solidFill>
                  <a:schemeClr val="tx1"/>
                </a:solidFill>
              </a:rPr>
              <a:t>gato, bode, galho e mola</a:t>
            </a:r>
            <a:r>
              <a:rPr lang="pt-BR" sz="2400" dirty="0">
                <a:solidFill>
                  <a:schemeClr val="tx1"/>
                </a:solidFill>
              </a:rPr>
              <a:t>), que as palavras</a:t>
            </a:r>
          </a:p>
          <a:p>
            <a:r>
              <a:rPr lang="pt-BR" sz="2400" b="1" dirty="0">
                <a:solidFill>
                  <a:schemeClr val="tx1"/>
                </a:solidFill>
              </a:rPr>
              <a:t>gato </a:t>
            </a:r>
            <a:r>
              <a:rPr lang="pt-BR" sz="2400" dirty="0">
                <a:solidFill>
                  <a:schemeClr val="tx1"/>
                </a:solidFill>
              </a:rPr>
              <a:t>e </a:t>
            </a:r>
            <a:r>
              <a:rPr lang="pt-BR" sz="2400" b="1" dirty="0">
                <a:solidFill>
                  <a:schemeClr val="tx1"/>
                </a:solidFill>
              </a:rPr>
              <a:t>galho </a:t>
            </a:r>
            <a:r>
              <a:rPr lang="pt-BR" sz="2400" dirty="0">
                <a:solidFill>
                  <a:schemeClr val="tx1"/>
                </a:solidFill>
              </a:rPr>
              <a:t>são as que “começam</a:t>
            </a:r>
          </a:p>
          <a:p>
            <a:r>
              <a:rPr lang="pt-BR" sz="2400" dirty="0">
                <a:solidFill>
                  <a:schemeClr val="tx1"/>
                </a:solidFill>
              </a:rPr>
              <a:t>parecido”, porque começam com /</a:t>
            </a:r>
            <a:r>
              <a:rPr lang="pt-BR" sz="2400" dirty="0" err="1">
                <a:solidFill>
                  <a:schemeClr val="tx1"/>
                </a:solidFill>
              </a:rPr>
              <a:t>ga</a:t>
            </a:r>
            <a:r>
              <a:rPr lang="pt-BR" sz="2400" dirty="0">
                <a:solidFill>
                  <a:schemeClr val="tx1"/>
                </a:solidFill>
              </a:rPr>
              <a:t>/;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tx1"/>
                </a:solidFill>
              </a:rPr>
              <a:t>falar </a:t>
            </a:r>
            <a:r>
              <a:rPr lang="pt-BR" sz="2400" b="1" dirty="0">
                <a:solidFill>
                  <a:schemeClr val="tx1"/>
                </a:solidFill>
              </a:rPr>
              <a:t>cavalo</a:t>
            </a:r>
            <a:r>
              <a:rPr lang="pt-BR" sz="2400" dirty="0">
                <a:solidFill>
                  <a:schemeClr val="tx1"/>
                </a:solidFill>
              </a:rPr>
              <a:t>, quando lhe pedimos que diga</a:t>
            </a:r>
          </a:p>
          <a:p>
            <a:r>
              <a:rPr lang="pt-BR" sz="2400" dirty="0">
                <a:solidFill>
                  <a:schemeClr val="tx1"/>
                </a:solidFill>
              </a:rPr>
              <a:t>uma palavra começada com o mesmo pedaço</a:t>
            </a:r>
          </a:p>
          <a:p>
            <a:r>
              <a:rPr lang="pt-BR" sz="2400" dirty="0">
                <a:solidFill>
                  <a:schemeClr val="tx1"/>
                </a:solidFill>
              </a:rPr>
              <a:t>que aparece no início da palavra </a:t>
            </a:r>
            <a:r>
              <a:rPr lang="pt-BR" sz="2400" b="1" dirty="0">
                <a:solidFill>
                  <a:schemeClr val="tx1"/>
                </a:solidFill>
              </a:rPr>
              <a:t>casa</a:t>
            </a:r>
            <a:r>
              <a:rPr lang="pt-BR" sz="2400" dirty="0">
                <a:solidFill>
                  <a:schemeClr val="tx1"/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 smtClean="0">
                <a:solidFill>
                  <a:schemeClr val="tx1"/>
                </a:solidFill>
              </a:rPr>
              <a:t>identificar </a:t>
            </a:r>
            <a:r>
              <a:rPr lang="pt-BR" sz="2400" dirty="0">
                <a:solidFill>
                  <a:schemeClr val="tx1"/>
                </a:solidFill>
              </a:rPr>
              <a:t>que no interior das palavras</a:t>
            </a:r>
          </a:p>
          <a:p>
            <a:r>
              <a:rPr lang="pt-BR" sz="2400" b="1" dirty="0">
                <a:solidFill>
                  <a:schemeClr val="tx1"/>
                </a:solidFill>
              </a:rPr>
              <a:t>serpente </a:t>
            </a:r>
            <a:r>
              <a:rPr lang="pt-BR" sz="2400" dirty="0">
                <a:solidFill>
                  <a:schemeClr val="tx1"/>
                </a:solidFill>
              </a:rPr>
              <a:t>e </a:t>
            </a:r>
            <a:r>
              <a:rPr lang="pt-BR" sz="2400" b="1" dirty="0">
                <a:solidFill>
                  <a:schemeClr val="tx1"/>
                </a:solidFill>
              </a:rPr>
              <a:t>camaleão </a:t>
            </a:r>
            <a:r>
              <a:rPr lang="pt-BR" sz="2400" dirty="0">
                <a:solidFill>
                  <a:schemeClr val="tx1"/>
                </a:solidFill>
              </a:rPr>
              <a:t>há outras palavras</a:t>
            </a:r>
          </a:p>
          <a:p>
            <a:r>
              <a:rPr lang="pt-BR" sz="2400" dirty="0">
                <a:solidFill>
                  <a:schemeClr val="tx1"/>
                </a:solidFill>
              </a:rPr>
              <a:t>(</a:t>
            </a:r>
            <a:r>
              <a:rPr lang="pt-BR" sz="2400" b="1" dirty="0">
                <a:solidFill>
                  <a:schemeClr val="tx1"/>
                </a:solidFill>
              </a:rPr>
              <a:t>pente, leão, cama</a:t>
            </a:r>
            <a:r>
              <a:rPr lang="pt-BR" sz="2400" dirty="0">
                <a:solidFill>
                  <a:schemeClr val="tx1"/>
                </a:solidFill>
              </a:rPr>
              <a:t>);</a:t>
            </a:r>
            <a:endParaRPr lang="pt-BR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6301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331640" y="1484784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tângulo de cantos arredondados 4"/>
          <p:cNvSpPr/>
          <p:nvPr/>
        </p:nvSpPr>
        <p:spPr>
          <a:xfrm>
            <a:off x="1601416" y="692696"/>
            <a:ext cx="7056784" cy="547260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1"/>
                </a:solidFill>
              </a:rPr>
              <a:t>identificar, ao lhe mostrarmos 4 figuras</a:t>
            </a:r>
          </a:p>
          <a:p>
            <a:r>
              <a:rPr lang="pt-BR" sz="2400" dirty="0">
                <a:solidFill>
                  <a:schemeClr val="tx1"/>
                </a:solidFill>
              </a:rPr>
              <a:t>(</a:t>
            </a:r>
            <a:r>
              <a:rPr lang="pt-BR" sz="2400" b="1" dirty="0">
                <a:solidFill>
                  <a:schemeClr val="tx1"/>
                </a:solidFill>
              </a:rPr>
              <a:t>chupeta, galinha, panela, varinha</a:t>
            </a:r>
            <a:r>
              <a:rPr lang="pt-BR" sz="2400" dirty="0">
                <a:solidFill>
                  <a:schemeClr val="tx1"/>
                </a:solidFill>
              </a:rPr>
              <a:t>), que</a:t>
            </a:r>
          </a:p>
          <a:p>
            <a:r>
              <a:rPr lang="pt-BR" sz="2400" dirty="0">
                <a:solidFill>
                  <a:schemeClr val="tx1"/>
                </a:solidFill>
              </a:rPr>
              <a:t>as palavras </a:t>
            </a:r>
            <a:r>
              <a:rPr lang="pt-BR" sz="2400" b="1" dirty="0">
                <a:solidFill>
                  <a:schemeClr val="tx1"/>
                </a:solidFill>
              </a:rPr>
              <a:t>galinha </a:t>
            </a:r>
            <a:r>
              <a:rPr lang="pt-BR" sz="2400" dirty="0">
                <a:solidFill>
                  <a:schemeClr val="tx1"/>
                </a:solidFill>
              </a:rPr>
              <a:t>e </a:t>
            </a:r>
            <a:r>
              <a:rPr lang="pt-BR" sz="2400" b="1" dirty="0">
                <a:solidFill>
                  <a:schemeClr val="tx1"/>
                </a:solidFill>
              </a:rPr>
              <a:t>varinha </a:t>
            </a:r>
            <a:r>
              <a:rPr lang="pt-BR" sz="2400" dirty="0">
                <a:solidFill>
                  <a:schemeClr val="tx1"/>
                </a:solidFill>
              </a:rPr>
              <a:t>terminam</a:t>
            </a:r>
          </a:p>
          <a:p>
            <a:r>
              <a:rPr lang="pt-BR" sz="2400" dirty="0">
                <a:solidFill>
                  <a:schemeClr val="tx1"/>
                </a:solidFill>
              </a:rPr>
              <a:t>parecido, isto é, rimam;</a:t>
            </a:r>
          </a:p>
          <a:p>
            <a:r>
              <a:rPr lang="pt-BR" sz="2400" dirty="0">
                <a:solidFill>
                  <a:schemeClr val="tx1"/>
                </a:solidFill>
              </a:rPr>
              <a:t>• falar palavras como </a:t>
            </a:r>
            <a:r>
              <a:rPr lang="pt-BR" sz="2400" b="1" dirty="0">
                <a:solidFill>
                  <a:schemeClr val="tx1"/>
                </a:solidFill>
              </a:rPr>
              <a:t>caminhão </a:t>
            </a:r>
            <a:r>
              <a:rPr lang="pt-BR" sz="2400" dirty="0">
                <a:solidFill>
                  <a:schemeClr val="tx1"/>
                </a:solidFill>
              </a:rPr>
              <a:t>ou </a:t>
            </a:r>
            <a:r>
              <a:rPr lang="pt-BR" sz="2400" b="1" dirty="0">
                <a:solidFill>
                  <a:schemeClr val="tx1"/>
                </a:solidFill>
              </a:rPr>
              <a:t>macarrão</a:t>
            </a:r>
            <a:r>
              <a:rPr lang="pt-BR" sz="2400" dirty="0">
                <a:solidFill>
                  <a:schemeClr val="tx1"/>
                </a:solidFill>
              </a:rPr>
              <a:t>,</a:t>
            </a:r>
          </a:p>
          <a:p>
            <a:r>
              <a:rPr lang="pt-BR" sz="2400" dirty="0">
                <a:solidFill>
                  <a:schemeClr val="tx1"/>
                </a:solidFill>
              </a:rPr>
              <a:t>quando lhe pedimos que diga uma palavra</a:t>
            </a:r>
          </a:p>
          <a:p>
            <a:r>
              <a:rPr lang="pt-BR" sz="2400" dirty="0">
                <a:solidFill>
                  <a:schemeClr val="tx1"/>
                </a:solidFill>
              </a:rPr>
              <a:t>que rime com </a:t>
            </a:r>
            <a:r>
              <a:rPr lang="pt-BR" sz="2400" b="1" dirty="0">
                <a:solidFill>
                  <a:schemeClr val="tx1"/>
                </a:solidFill>
              </a:rPr>
              <a:t>feijão</a:t>
            </a:r>
            <a:r>
              <a:rPr lang="pt-BR" sz="2400" dirty="0">
                <a:solidFill>
                  <a:schemeClr val="tx1"/>
                </a:solidFill>
              </a:rPr>
              <a:t>;</a:t>
            </a:r>
          </a:p>
          <a:p>
            <a:r>
              <a:rPr lang="pt-BR" sz="2400" dirty="0">
                <a:solidFill>
                  <a:schemeClr val="tx1"/>
                </a:solidFill>
              </a:rPr>
              <a:t>• identificar, ao lhe mostrarmos 4 figuras</a:t>
            </a:r>
          </a:p>
          <a:p>
            <a:r>
              <a:rPr lang="pt-BR" sz="2400" dirty="0">
                <a:solidFill>
                  <a:schemeClr val="tx1"/>
                </a:solidFill>
              </a:rPr>
              <a:t>(</a:t>
            </a:r>
            <a:r>
              <a:rPr lang="pt-BR" sz="2400" b="1" dirty="0">
                <a:solidFill>
                  <a:schemeClr val="tx1"/>
                </a:solidFill>
              </a:rPr>
              <a:t>vestido, martelo, vampiro, coruja</a:t>
            </a:r>
            <a:r>
              <a:rPr lang="pt-BR" sz="2400" dirty="0">
                <a:solidFill>
                  <a:schemeClr val="tx1"/>
                </a:solidFill>
              </a:rPr>
              <a:t>), que</a:t>
            </a:r>
          </a:p>
          <a:p>
            <a:r>
              <a:rPr lang="pt-BR" sz="2400" dirty="0">
                <a:solidFill>
                  <a:schemeClr val="tx1"/>
                </a:solidFill>
              </a:rPr>
              <a:t>as palavras </a:t>
            </a:r>
            <a:r>
              <a:rPr lang="pt-BR" sz="2400" b="1" dirty="0">
                <a:solidFill>
                  <a:schemeClr val="tx1"/>
                </a:solidFill>
              </a:rPr>
              <a:t>vestido </a:t>
            </a:r>
            <a:r>
              <a:rPr lang="pt-BR" sz="2400" dirty="0">
                <a:solidFill>
                  <a:schemeClr val="tx1"/>
                </a:solidFill>
              </a:rPr>
              <a:t>e </a:t>
            </a:r>
            <a:r>
              <a:rPr lang="pt-BR" sz="2400" b="1" dirty="0">
                <a:solidFill>
                  <a:schemeClr val="tx1"/>
                </a:solidFill>
              </a:rPr>
              <a:t>vampiro </a:t>
            </a:r>
            <a:r>
              <a:rPr lang="pt-BR" sz="2400" dirty="0">
                <a:solidFill>
                  <a:schemeClr val="tx1"/>
                </a:solidFill>
              </a:rPr>
              <a:t>são as que</a:t>
            </a:r>
          </a:p>
          <a:p>
            <a:r>
              <a:rPr lang="pt-BR" sz="2400" dirty="0">
                <a:solidFill>
                  <a:schemeClr val="tx1"/>
                </a:solidFill>
              </a:rPr>
              <a:t>começam parecido, porque começam</a:t>
            </a:r>
          </a:p>
          <a:p>
            <a:r>
              <a:rPr lang="pt-BR" sz="2400" dirty="0">
                <a:solidFill>
                  <a:schemeClr val="tx1"/>
                </a:solidFill>
              </a:rPr>
              <a:t>“com o mesmo sonzinho”.</a:t>
            </a:r>
          </a:p>
        </p:txBody>
      </p:sp>
    </p:spTree>
    <p:extLst>
      <p:ext uri="{BB962C8B-B14F-4D97-AF65-F5344CB8AC3E}">
        <p14:creationId xmlns:p14="http://schemas.microsoft.com/office/powerpoint/2010/main" val="243368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331640" y="1484784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331640" y="908720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j-lt"/>
              </a:rPr>
              <a:t>	Como </a:t>
            </a:r>
            <a:r>
              <a:rPr lang="pt-BR" sz="2400" dirty="0">
                <a:latin typeface="+mj-lt"/>
              </a:rPr>
              <a:t>se pode ver, as habilidades de consciência</a:t>
            </a:r>
          </a:p>
          <a:p>
            <a:pPr algn="just"/>
            <a:r>
              <a:rPr lang="pt-BR" sz="2400" dirty="0">
                <a:latin typeface="+mj-lt"/>
              </a:rPr>
              <a:t>fonológica se diferenciam não </a:t>
            </a:r>
            <a:r>
              <a:rPr lang="pt-BR" sz="2400" dirty="0" smtClean="0">
                <a:latin typeface="+mj-lt"/>
              </a:rPr>
              <a:t>só quanto </a:t>
            </a:r>
            <a:r>
              <a:rPr lang="pt-BR" sz="2400" dirty="0">
                <a:latin typeface="+mj-lt"/>
              </a:rPr>
              <a:t>ao </a:t>
            </a:r>
            <a:r>
              <a:rPr lang="pt-BR" sz="2400" b="1" dirty="0">
                <a:latin typeface="+mj-lt"/>
              </a:rPr>
              <a:t>tipo de operação </a:t>
            </a:r>
            <a:r>
              <a:rPr lang="pt-BR" sz="2400" dirty="0">
                <a:latin typeface="+mj-lt"/>
              </a:rPr>
              <a:t>que o </a:t>
            </a:r>
            <a:r>
              <a:rPr lang="pt-BR" sz="2400" dirty="0" smtClean="0">
                <a:latin typeface="+mj-lt"/>
              </a:rPr>
              <a:t>sujeito realiza </a:t>
            </a:r>
            <a:r>
              <a:rPr lang="pt-BR" sz="2400" dirty="0">
                <a:latin typeface="+mj-lt"/>
              </a:rPr>
              <a:t>em sua mente (separar, contar, </a:t>
            </a:r>
            <a:r>
              <a:rPr lang="pt-BR" sz="2400" dirty="0" smtClean="0">
                <a:latin typeface="+mj-lt"/>
              </a:rPr>
              <a:t>comparar quanto </a:t>
            </a:r>
            <a:r>
              <a:rPr lang="pt-BR" sz="2400" dirty="0">
                <a:latin typeface="+mj-lt"/>
              </a:rPr>
              <a:t>ao tamanho ou quanto à </a:t>
            </a:r>
            <a:r>
              <a:rPr lang="pt-BR" sz="2400" dirty="0" smtClean="0">
                <a:latin typeface="+mj-lt"/>
              </a:rPr>
              <a:t>semelhança sonora), </a:t>
            </a:r>
            <a:r>
              <a:rPr lang="pt-BR" sz="2400" dirty="0">
                <a:latin typeface="+mj-lt"/>
              </a:rPr>
              <a:t>mas também quanto </a:t>
            </a:r>
            <a:r>
              <a:rPr lang="pt-BR" sz="2400" dirty="0" smtClean="0">
                <a:latin typeface="+mj-lt"/>
              </a:rPr>
              <a:t>ao </a:t>
            </a:r>
            <a:r>
              <a:rPr lang="pt-BR" sz="2400" b="1" dirty="0" smtClean="0">
                <a:latin typeface="+mj-lt"/>
              </a:rPr>
              <a:t>tipo </a:t>
            </a:r>
            <a:r>
              <a:rPr lang="pt-BR" sz="2400" b="1" dirty="0">
                <a:latin typeface="+mj-lt"/>
              </a:rPr>
              <a:t>de segmento sonoro </a:t>
            </a:r>
            <a:r>
              <a:rPr lang="pt-BR" sz="2400" dirty="0">
                <a:latin typeface="+mj-lt"/>
              </a:rPr>
              <a:t>envolvido (</a:t>
            </a:r>
            <a:r>
              <a:rPr lang="pt-BR" sz="2400" dirty="0" smtClean="0">
                <a:latin typeface="+mj-lt"/>
              </a:rPr>
              <a:t>rimas, fonemas</a:t>
            </a:r>
            <a:r>
              <a:rPr lang="pt-BR" sz="2400" dirty="0">
                <a:latin typeface="+mj-lt"/>
              </a:rPr>
              <a:t>, sílabas, segmentos maiores </a:t>
            </a:r>
            <a:r>
              <a:rPr lang="pt-BR" sz="2400" dirty="0" smtClean="0">
                <a:latin typeface="+mj-lt"/>
              </a:rPr>
              <a:t>que um </a:t>
            </a:r>
            <a:r>
              <a:rPr lang="pt-BR" sz="2400" dirty="0">
                <a:latin typeface="+mj-lt"/>
              </a:rPr>
              <a:t>fonema e menores que uma sílaba, </a:t>
            </a:r>
            <a:r>
              <a:rPr lang="pt-BR" sz="2400" dirty="0" smtClean="0">
                <a:latin typeface="+mj-lt"/>
              </a:rPr>
              <a:t>segmentos compostos </a:t>
            </a:r>
            <a:r>
              <a:rPr lang="pt-BR" sz="2400" dirty="0">
                <a:latin typeface="+mj-lt"/>
              </a:rPr>
              <a:t>por mais de uma </a:t>
            </a:r>
            <a:r>
              <a:rPr lang="pt-BR" sz="2400" dirty="0" smtClean="0">
                <a:latin typeface="+mj-lt"/>
              </a:rPr>
              <a:t>sílaba – </a:t>
            </a:r>
            <a:r>
              <a:rPr lang="pt-BR" sz="2400" dirty="0">
                <a:latin typeface="+mj-lt"/>
              </a:rPr>
              <a:t>como a sequência final das palavras </a:t>
            </a:r>
            <a:r>
              <a:rPr lang="pt-BR" sz="2400" b="1" dirty="0" smtClean="0">
                <a:latin typeface="+mj-lt"/>
              </a:rPr>
              <a:t>janela e </a:t>
            </a:r>
            <a:r>
              <a:rPr lang="pt-BR" sz="2400" b="1" dirty="0">
                <a:latin typeface="+mj-lt"/>
              </a:rPr>
              <a:t>panela</a:t>
            </a:r>
            <a:r>
              <a:rPr lang="pt-BR" sz="2400" dirty="0">
                <a:latin typeface="+mj-lt"/>
              </a:rPr>
              <a:t>). E variam, ainda, quanto à </a:t>
            </a:r>
            <a:r>
              <a:rPr lang="pt-BR" sz="2400" b="1" dirty="0" smtClean="0">
                <a:latin typeface="+mj-lt"/>
              </a:rPr>
              <a:t>posição </a:t>
            </a:r>
            <a:r>
              <a:rPr lang="pt-BR" sz="2400" dirty="0" smtClean="0">
                <a:latin typeface="+mj-lt"/>
              </a:rPr>
              <a:t>(início</a:t>
            </a:r>
            <a:r>
              <a:rPr lang="pt-BR" sz="2400" dirty="0">
                <a:latin typeface="+mj-lt"/>
              </a:rPr>
              <a:t>, meio, fim) em que aquelas “</a:t>
            </a:r>
            <a:r>
              <a:rPr lang="pt-BR" sz="2400" dirty="0" smtClean="0">
                <a:latin typeface="+mj-lt"/>
              </a:rPr>
              <a:t>partes sonoras</a:t>
            </a:r>
            <a:r>
              <a:rPr lang="pt-BR" sz="2400" dirty="0">
                <a:latin typeface="+mj-lt"/>
              </a:rPr>
              <a:t>” ocorrem no interior das palavras.</a:t>
            </a:r>
          </a:p>
        </p:txBody>
      </p:sp>
    </p:spTree>
    <p:extLst>
      <p:ext uri="{BB962C8B-B14F-4D97-AF65-F5344CB8AC3E}">
        <p14:creationId xmlns:p14="http://schemas.microsoft.com/office/powerpoint/2010/main" val="384541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331640" y="1484784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331640" y="612845"/>
            <a:ext cx="75963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 smtClean="0">
                <a:latin typeface="+mj-lt"/>
              </a:rPr>
              <a:t>	Precisamos</a:t>
            </a:r>
            <a:r>
              <a:rPr lang="pt-BR" sz="2400" dirty="0">
                <a:latin typeface="+mj-lt"/>
              </a:rPr>
              <a:t>, portanto, estar atentos </a:t>
            </a:r>
            <a:r>
              <a:rPr lang="pt-BR" sz="2400" dirty="0" smtClean="0">
                <a:latin typeface="+mj-lt"/>
              </a:rPr>
              <a:t>para quais </a:t>
            </a:r>
            <a:r>
              <a:rPr lang="pt-BR" sz="2400" dirty="0">
                <a:latin typeface="+mj-lt"/>
              </a:rPr>
              <a:t>habilidades de consciência </a:t>
            </a:r>
            <a:r>
              <a:rPr lang="pt-BR" sz="2400" dirty="0" smtClean="0">
                <a:latin typeface="+mj-lt"/>
              </a:rPr>
              <a:t>fonológica uma </a:t>
            </a:r>
            <a:r>
              <a:rPr lang="pt-BR" sz="2400" dirty="0">
                <a:latin typeface="+mj-lt"/>
              </a:rPr>
              <a:t>criança precisa </a:t>
            </a:r>
            <a:r>
              <a:rPr lang="pt-BR" sz="2400" dirty="0" smtClean="0">
                <a:latin typeface="+mj-lt"/>
              </a:rPr>
              <a:t>desenvolver à </a:t>
            </a:r>
            <a:r>
              <a:rPr lang="pt-BR" sz="2400" dirty="0">
                <a:latin typeface="+mj-lt"/>
              </a:rPr>
              <a:t>medida que vai se apropriando do SEA.</a:t>
            </a:r>
          </a:p>
          <a:p>
            <a:pPr algn="just"/>
            <a:r>
              <a:rPr lang="pt-BR" sz="2400" dirty="0" smtClean="0">
                <a:latin typeface="+mj-lt"/>
              </a:rPr>
              <a:t>	Estudos </a:t>
            </a:r>
            <a:r>
              <a:rPr lang="pt-BR" sz="2400" dirty="0">
                <a:latin typeface="+mj-lt"/>
              </a:rPr>
              <a:t>que acompanharam </a:t>
            </a:r>
            <a:r>
              <a:rPr lang="pt-BR" sz="2400" dirty="0" smtClean="0">
                <a:latin typeface="+mj-lt"/>
              </a:rPr>
              <a:t>crianças no </a:t>
            </a:r>
            <a:r>
              <a:rPr lang="pt-BR" sz="2400" dirty="0">
                <a:latin typeface="+mj-lt"/>
              </a:rPr>
              <a:t>último ano da educação infantil </a:t>
            </a:r>
            <a:r>
              <a:rPr lang="pt-BR" sz="2400" dirty="0" smtClean="0">
                <a:latin typeface="+mj-lt"/>
              </a:rPr>
              <a:t>ou no </a:t>
            </a:r>
            <a:r>
              <a:rPr lang="pt-BR" sz="2400" dirty="0">
                <a:latin typeface="+mj-lt"/>
              </a:rPr>
              <a:t>primeiro ano do ensino </a:t>
            </a:r>
            <a:r>
              <a:rPr lang="pt-BR" sz="2400" dirty="0" smtClean="0">
                <a:latin typeface="+mj-lt"/>
              </a:rPr>
              <a:t>fundamental (FREITAS</a:t>
            </a:r>
            <a:r>
              <a:rPr lang="pt-BR" sz="2400" dirty="0">
                <a:latin typeface="+mj-lt"/>
              </a:rPr>
              <a:t>, 2004; MORAIS, 2004, </a:t>
            </a:r>
            <a:r>
              <a:rPr lang="pt-BR" sz="2400" dirty="0" smtClean="0">
                <a:latin typeface="+mj-lt"/>
              </a:rPr>
              <a:t>2010; LEITE</a:t>
            </a:r>
            <a:r>
              <a:rPr lang="pt-BR" sz="2400" dirty="0">
                <a:latin typeface="+mj-lt"/>
              </a:rPr>
              <a:t>, 2011) constataram que, à </a:t>
            </a:r>
            <a:r>
              <a:rPr lang="pt-BR" sz="2400" dirty="0" smtClean="0">
                <a:latin typeface="+mj-lt"/>
              </a:rPr>
              <a:t>medida que </a:t>
            </a:r>
            <a:r>
              <a:rPr lang="pt-BR" sz="2400" dirty="0">
                <a:latin typeface="+mj-lt"/>
              </a:rPr>
              <a:t>avançavam em direção a uma </a:t>
            </a:r>
            <a:r>
              <a:rPr lang="pt-BR" sz="2400" dirty="0" smtClean="0">
                <a:latin typeface="+mj-lt"/>
              </a:rPr>
              <a:t>hipótese alfabética </a:t>
            </a:r>
            <a:r>
              <a:rPr lang="pt-BR" sz="2400" dirty="0">
                <a:latin typeface="+mj-lt"/>
              </a:rPr>
              <a:t>de escrita, as crianças </a:t>
            </a:r>
            <a:r>
              <a:rPr lang="pt-BR" sz="2400" dirty="0" smtClean="0">
                <a:latin typeface="+mj-lt"/>
              </a:rPr>
              <a:t>também tendiam </a:t>
            </a:r>
            <a:r>
              <a:rPr lang="pt-BR" sz="2400" dirty="0">
                <a:latin typeface="+mj-lt"/>
              </a:rPr>
              <a:t>a avançar em suas capacidades de</a:t>
            </a:r>
          </a:p>
          <a:p>
            <a:pPr algn="just"/>
            <a:r>
              <a:rPr lang="pt-BR" sz="2400" dirty="0">
                <a:latin typeface="+mj-lt"/>
              </a:rPr>
              <a:t>refletir sobre as partes sonoras das palavras.</a:t>
            </a:r>
          </a:p>
          <a:p>
            <a:pPr algn="just"/>
            <a:r>
              <a:rPr lang="pt-BR" sz="2400" dirty="0" smtClean="0">
                <a:latin typeface="+mj-lt"/>
              </a:rPr>
              <a:t>	Assim</a:t>
            </a:r>
            <a:r>
              <a:rPr lang="pt-BR" sz="2400" dirty="0">
                <a:latin typeface="+mj-lt"/>
              </a:rPr>
              <a:t>, tem-se constatado que </a:t>
            </a:r>
            <a:r>
              <a:rPr lang="pt-BR" sz="2400" dirty="0" smtClean="0">
                <a:latin typeface="+mj-lt"/>
              </a:rPr>
              <a:t>certas habilidades </a:t>
            </a:r>
            <a:r>
              <a:rPr lang="pt-BR" sz="2400" dirty="0">
                <a:latin typeface="+mj-lt"/>
              </a:rPr>
              <a:t>fonológicas parecem importantes:</a:t>
            </a:r>
          </a:p>
        </p:txBody>
      </p:sp>
    </p:spTree>
    <p:extLst>
      <p:ext uri="{BB962C8B-B14F-4D97-AF65-F5344CB8AC3E}">
        <p14:creationId xmlns:p14="http://schemas.microsoft.com/office/powerpoint/2010/main" val="51766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331640" y="1484784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83" y="1088740"/>
            <a:ext cx="8035713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7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331640" y="1484784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186360" y="884619"/>
            <a:ext cx="7740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FilosofiaGrand"/>
              </a:rPr>
              <a:t>Frisamos que o desenvolvimento da consciência fonológica ocorre à medida que a </a:t>
            </a:r>
            <a:r>
              <a:rPr lang="pt-BR" dirty="0" smtClean="0">
                <a:latin typeface="FilosofiaGrand"/>
              </a:rPr>
              <a:t>criança tem </a:t>
            </a:r>
            <a:r>
              <a:rPr lang="pt-BR" dirty="0">
                <a:latin typeface="FilosofiaGrand"/>
              </a:rPr>
              <a:t>oportunidades de refletir sobre as formas orais e escritas das palavras. Deste </a:t>
            </a:r>
            <a:r>
              <a:rPr lang="pt-BR" dirty="0" smtClean="0">
                <a:latin typeface="FilosofiaGrand"/>
              </a:rPr>
              <a:t>modo, temos </a:t>
            </a:r>
            <a:r>
              <a:rPr lang="pt-BR" dirty="0">
                <a:latin typeface="FilosofiaGrand"/>
              </a:rPr>
              <a:t>clareza de que: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5894" y="2131115"/>
            <a:ext cx="7778345" cy="430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94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331640" y="1484784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latin typeface="Gill Sans MT"/>
              <a:cs typeface="Gill Sans MT"/>
            </a:endParaRPr>
          </a:p>
          <a:p>
            <a:endParaRPr lang="pt-B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259" y="1482758"/>
            <a:ext cx="6833098" cy="4237459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3707904" y="5742718"/>
            <a:ext cx="4303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u="sng" dirty="0"/>
              <a:t>www.youtube.com/watch?v=rQQhbw12Ky0</a:t>
            </a:r>
          </a:p>
        </p:txBody>
      </p:sp>
      <p:sp>
        <p:nvSpPr>
          <p:cNvPr id="9" name="Retângulo 8"/>
          <p:cNvSpPr/>
          <p:nvPr/>
        </p:nvSpPr>
        <p:spPr>
          <a:xfrm>
            <a:off x="2483768" y="404664"/>
            <a:ext cx="3728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000" b="1" dirty="0" smtClean="0">
                <a:latin typeface="+mj-lt"/>
                <a:cs typeface="Times New Roman" panose="02020603050405020304" pitchFamily="18" charset="0"/>
              </a:rPr>
              <a:t>Vídeo: Alfabetização e Linguística</a:t>
            </a:r>
            <a:endParaRPr lang="pt-BR" sz="20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5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0683" y="153923"/>
            <a:ext cx="4459224" cy="10241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03291" y="153923"/>
            <a:ext cx="1712975" cy="10241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03620" y="153923"/>
            <a:ext cx="765048" cy="10241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256020" y="153923"/>
            <a:ext cx="2569464" cy="102412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94612" y="288290"/>
            <a:ext cx="7338695" cy="561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115435" algn="l"/>
              </a:tabLst>
            </a:pPr>
            <a:r>
              <a:rPr sz="3600" spc="-10" dirty="0">
                <a:solidFill>
                  <a:srgbClr val="562213"/>
                </a:solidFill>
              </a:rPr>
              <a:t>Correspondências	grafo-fonêmica</a:t>
            </a:r>
            <a:endParaRPr sz="3600"/>
          </a:p>
        </p:txBody>
      </p:sp>
      <p:sp>
        <p:nvSpPr>
          <p:cNvPr id="7" name="object 7"/>
          <p:cNvSpPr/>
          <p:nvPr/>
        </p:nvSpPr>
        <p:spPr>
          <a:xfrm>
            <a:off x="5689853" y="2554985"/>
            <a:ext cx="1149985" cy="547370"/>
          </a:xfrm>
          <a:custGeom>
            <a:avLst/>
            <a:gdLst/>
            <a:ahLst/>
            <a:cxnLst/>
            <a:rect l="l" t="t" r="r" b="b"/>
            <a:pathLst>
              <a:path w="1149984" h="547369">
                <a:moveTo>
                  <a:pt x="0" y="0"/>
                </a:moveTo>
                <a:lnTo>
                  <a:pt x="0" y="372999"/>
                </a:lnTo>
                <a:lnTo>
                  <a:pt x="1149985" y="372999"/>
                </a:lnTo>
                <a:lnTo>
                  <a:pt x="1149985" y="547242"/>
                </a:lnTo>
              </a:path>
            </a:pathLst>
          </a:custGeom>
          <a:ln w="25908">
            <a:solidFill>
              <a:srgbClr val="2B73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39234" y="4296917"/>
            <a:ext cx="2300605" cy="547370"/>
          </a:xfrm>
          <a:custGeom>
            <a:avLst/>
            <a:gdLst/>
            <a:ahLst/>
            <a:cxnLst/>
            <a:rect l="l" t="t" r="r" b="b"/>
            <a:pathLst>
              <a:path w="2300604" h="547370">
                <a:moveTo>
                  <a:pt x="0" y="0"/>
                </a:moveTo>
                <a:lnTo>
                  <a:pt x="0" y="372998"/>
                </a:lnTo>
                <a:lnTo>
                  <a:pt x="2300096" y="372998"/>
                </a:lnTo>
                <a:lnTo>
                  <a:pt x="2300096" y="547242"/>
                </a:lnTo>
              </a:path>
            </a:pathLst>
          </a:custGeom>
          <a:ln w="25908">
            <a:solidFill>
              <a:srgbClr val="3183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39234" y="4296917"/>
            <a:ext cx="0" cy="547370"/>
          </a:xfrm>
          <a:custGeom>
            <a:avLst/>
            <a:gdLst/>
            <a:ahLst/>
            <a:cxnLst/>
            <a:rect l="l" t="t" r="r" b="b"/>
            <a:pathLst>
              <a:path h="547370">
                <a:moveTo>
                  <a:pt x="0" y="0"/>
                </a:moveTo>
                <a:lnTo>
                  <a:pt x="0" y="547242"/>
                </a:lnTo>
              </a:path>
            </a:pathLst>
          </a:custGeom>
          <a:ln w="25908">
            <a:solidFill>
              <a:srgbClr val="3183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39517" y="4296917"/>
            <a:ext cx="2300605" cy="547370"/>
          </a:xfrm>
          <a:custGeom>
            <a:avLst/>
            <a:gdLst/>
            <a:ahLst/>
            <a:cxnLst/>
            <a:rect l="l" t="t" r="r" b="b"/>
            <a:pathLst>
              <a:path w="2300604" h="547370">
                <a:moveTo>
                  <a:pt x="2300097" y="0"/>
                </a:moveTo>
                <a:lnTo>
                  <a:pt x="2300097" y="372998"/>
                </a:lnTo>
                <a:lnTo>
                  <a:pt x="0" y="372998"/>
                </a:lnTo>
                <a:lnTo>
                  <a:pt x="0" y="547242"/>
                </a:lnTo>
              </a:path>
            </a:pathLst>
          </a:custGeom>
          <a:ln w="25908">
            <a:solidFill>
              <a:srgbClr val="3183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39234" y="2554985"/>
            <a:ext cx="1149985" cy="547370"/>
          </a:xfrm>
          <a:custGeom>
            <a:avLst/>
            <a:gdLst/>
            <a:ahLst/>
            <a:cxnLst/>
            <a:rect l="l" t="t" r="r" b="b"/>
            <a:pathLst>
              <a:path w="1149985" h="547369">
                <a:moveTo>
                  <a:pt x="1149985" y="0"/>
                </a:moveTo>
                <a:lnTo>
                  <a:pt x="1149985" y="372999"/>
                </a:lnTo>
                <a:lnTo>
                  <a:pt x="0" y="372999"/>
                </a:lnTo>
                <a:lnTo>
                  <a:pt x="0" y="547242"/>
                </a:lnTo>
              </a:path>
            </a:pathLst>
          </a:custGeom>
          <a:ln w="25908">
            <a:solidFill>
              <a:srgbClr val="2B738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748021" y="1360169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40" h="1195070">
                <a:moveTo>
                  <a:pt x="1762632" y="0"/>
                </a:moveTo>
                <a:lnTo>
                  <a:pt x="119506" y="0"/>
                </a:lnTo>
                <a:lnTo>
                  <a:pt x="72973" y="9386"/>
                </a:lnTo>
                <a:lnTo>
                  <a:pt x="34988" y="34988"/>
                </a:lnTo>
                <a:lnTo>
                  <a:pt x="9386" y="72973"/>
                </a:lnTo>
                <a:lnTo>
                  <a:pt x="0" y="119506"/>
                </a:lnTo>
                <a:lnTo>
                  <a:pt x="0" y="1075308"/>
                </a:lnTo>
                <a:lnTo>
                  <a:pt x="9386" y="1121842"/>
                </a:lnTo>
                <a:lnTo>
                  <a:pt x="34988" y="1159827"/>
                </a:lnTo>
                <a:lnTo>
                  <a:pt x="72973" y="1185429"/>
                </a:lnTo>
                <a:lnTo>
                  <a:pt x="119506" y="1194815"/>
                </a:lnTo>
                <a:lnTo>
                  <a:pt x="1762632" y="1194815"/>
                </a:lnTo>
                <a:lnTo>
                  <a:pt x="1809166" y="1185429"/>
                </a:lnTo>
                <a:lnTo>
                  <a:pt x="1847151" y="1159827"/>
                </a:lnTo>
                <a:lnTo>
                  <a:pt x="1872753" y="1121842"/>
                </a:lnTo>
                <a:lnTo>
                  <a:pt x="1882139" y="1075308"/>
                </a:lnTo>
                <a:lnTo>
                  <a:pt x="1882139" y="119506"/>
                </a:lnTo>
                <a:lnTo>
                  <a:pt x="1872753" y="72973"/>
                </a:lnTo>
                <a:lnTo>
                  <a:pt x="1847151" y="34988"/>
                </a:lnTo>
                <a:lnTo>
                  <a:pt x="1809166" y="9386"/>
                </a:lnTo>
                <a:lnTo>
                  <a:pt x="1762632" y="0"/>
                </a:lnTo>
                <a:close/>
              </a:path>
            </a:pathLst>
          </a:custGeom>
          <a:solidFill>
            <a:srgbClr val="3891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748021" y="1360169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40" h="1195070">
                <a:moveTo>
                  <a:pt x="0" y="119506"/>
                </a:moveTo>
                <a:lnTo>
                  <a:pt x="9386" y="72973"/>
                </a:lnTo>
                <a:lnTo>
                  <a:pt x="34988" y="34988"/>
                </a:lnTo>
                <a:lnTo>
                  <a:pt x="72973" y="9386"/>
                </a:lnTo>
                <a:lnTo>
                  <a:pt x="119506" y="0"/>
                </a:lnTo>
                <a:lnTo>
                  <a:pt x="1762632" y="0"/>
                </a:lnTo>
                <a:lnTo>
                  <a:pt x="1809166" y="9386"/>
                </a:lnTo>
                <a:lnTo>
                  <a:pt x="1847151" y="34988"/>
                </a:lnTo>
                <a:lnTo>
                  <a:pt x="1872753" y="72973"/>
                </a:lnTo>
                <a:lnTo>
                  <a:pt x="1882139" y="119506"/>
                </a:lnTo>
                <a:lnTo>
                  <a:pt x="1882139" y="1075308"/>
                </a:lnTo>
                <a:lnTo>
                  <a:pt x="1872753" y="1121842"/>
                </a:lnTo>
                <a:lnTo>
                  <a:pt x="1847151" y="1159827"/>
                </a:lnTo>
                <a:lnTo>
                  <a:pt x="1809166" y="1185429"/>
                </a:lnTo>
                <a:lnTo>
                  <a:pt x="1762632" y="1194815"/>
                </a:lnTo>
                <a:lnTo>
                  <a:pt x="119506" y="1194815"/>
                </a:lnTo>
                <a:lnTo>
                  <a:pt x="72973" y="1185429"/>
                </a:lnTo>
                <a:lnTo>
                  <a:pt x="34988" y="1159827"/>
                </a:lnTo>
                <a:lnTo>
                  <a:pt x="9386" y="1121842"/>
                </a:lnTo>
                <a:lnTo>
                  <a:pt x="0" y="1075308"/>
                </a:lnTo>
                <a:lnTo>
                  <a:pt x="0" y="119506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958334" y="1558289"/>
            <a:ext cx="1880870" cy="1195070"/>
          </a:xfrm>
          <a:custGeom>
            <a:avLst/>
            <a:gdLst/>
            <a:ahLst/>
            <a:cxnLst/>
            <a:rect l="l" t="t" r="r" b="b"/>
            <a:pathLst>
              <a:path w="1880870" h="1195070">
                <a:moveTo>
                  <a:pt x="1761109" y="0"/>
                </a:moveTo>
                <a:lnTo>
                  <a:pt x="119506" y="0"/>
                </a:lnTo>
                <a:lnTo>
                  <a:pt x="72973" y="9386"/>
                </a:lnTo>
                <a:lnTo>
                  <a:pt x="34988" y="34988"/>
                </a:lnTo>
                <a:lnTo>
                  <a:pt x="9386" y="72973"/>
                </a:lnTo>
                <a:lnTo>
                  <a:pt x="0" y="119507"/>
                </a:lnTo>
                <a:lnTo>
                  <a:pt x="0" y="1075309"/>
                </a:lnTo>
                <a:lnTo>
                  <a:pt x="9386" y="1121842"/>
                </a:lnTo>
                <a:lnTo>
                  <a:pt x="34988" y="1159827"/>
                </a:lnTo>
                <a:lnTo>
                  <a:pt x="72973" y="1185429"/>
                </a:lnTo>
                <a:lnTo>
                  <a:pt x="119506" y="1194815"/>
                </a:lnTo>
                <a:lnTo>
                  <a:pt x="1761109" y="1194815"/>
                </a:lnTo>
                <a:lnTo>
                  <a:pt x="1807642" y="1185429"/>
                </a:lnTo>
                <a:lnTo>
                  <a:pt x="1845627" y="1159827"/>
                </a:lnTo>
                <a:lnTo>
                  <a:pt x="1871229" y="1121842"/>
                </a:lnTo>
                <a:lnTo>
                  <a:pt x="1880615" y="1075309"/>
                </a:lnTo>
                <a:lnTo>
                  <a:pt x="1880615" y="119507"/>
                </a:lnTo>
                <a:lnTo>
                  <a:pt x="1871229" y="72973"/>
                </a:lnTo>
                <a:lnTo>
                  <a:pt x="1845627" y="34988"/>
                </a:lnTo>
                <a:lnTo>
                  <a:pt x="1807642" y="9386"/>
                </a:lnTo>
                <a:lnTo>
                  <a:pt x="1761109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958334" y="1558289"/>
            <a:ext cx="1880870" cy="1195070"/>
          </a:xfrm>
          <a:custGeom>
            <a:avLst/>
            <a:gdLst/>
            <a:ahLst/>
            <a:cxnLst/>
            <a:rect l="l" t="t" r="r" b="b"/>
            <a:pathLst>
              <a:path w="1880870" h="1195070">
                <a:moveTo>
                  <a:pt x="0" y="119507"/>
                </a:moveTo>
                <a:lnTo>
                  <a:pt x="9386" y="72973"/>
                </a:lnTo>
                <a:lnTo>
                  <a:pt x="34988" y="34988"/>
                </a:lnTo>
                <a:lnTo>
                  <a:pt x="72973" y="9386"/>
                </a:lnTo>
                <a:lnTo>
                  <a:pt x="119506" y="0"/>
                </a:lnTo>
                <a:lnTo>
                  <a:pt x="1761109" y="0"/>
                </a:lnTo>
                <a:lnTo>
                  <a:pt x="1807642" y="9386"/>
                </a:lnTo>
                <a:lnTo>
                  <a:pt x="1845627" y="34988"/>
                </a:lnTo>
                <a:lnTo>
                  <a:pt x="1871229" y="72973"/>
                </a:lnTo>
                <a:lnTo>
                  <a:pt x="1880615" y="119507"/>
                </a:lnTo>
                <a:lnTo>
                  <a:pt x="1880615" y="1075309"/>
                </a:lnTo>
                <a:lnTo>
                  <a:pt x="1871229" y="1121842"/>
                </a:lnTo>
                <a:lnTo>
                  <a:pt x="1845627" y="1159827"/>
                </a:lnTo>
                <a:lnTo>
                  <a:pt x="1807642" y="1185429"/>
                </a:lnTo>
                <a:lnTo>
                  <a:pt x="1761109" y="1194815"/>
                </a:lnTo>
                <a:lnTo>
                  <a:pt x="119506" y="1194815"/>
                </a:lnTo>
                <a:lnTo>
                  <a:pt x="72973" y="1185429"/>
                </a:lnTo>
                <a:lnTo>
                  <a:pt x="34988" y="1159827"/>
                </a:lnTo>
                <a:lnTo>
                  <a:pt x="9386" y="1121842"/>
                </a:lnTo>
                <a:lnTo>
                  <a:pt x="0" y="1075309"/>
                </a:lnTo>
                <a:lnTo>
                  <a:pt x="0" y="119507"/>
                </a:lnTo>
                <a:close/>
              </a:path>
            </a:pathLst>
          </a:custGeom>
          <a:ln w="25908">
            <a:solidFill>
              <a:srgbClr val="3891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5467350" y="2002790"/>
            <a:ext cx="862965" cy="271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spc="-5" dirty="0">
                <a:latin typeface="Gill Sans MT"/>
                <a:cs typeface="Gill Sans MT"/>
              </a:rPr>
              <a:t>Grafemas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598926" y="3102101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39" h="1195070">
                <a:moveTo>
                  <a:pt x="1762633" y="0"/>
                </a:moveTo>
                <a:lnTo>
                  <a:pt x="119507" y="0"/>
                </a:lnTo>
                <a:lnTo>
                  <a:pt x="72973" y="9386"/>
                </a:lnTo>
                <a:lnTo>
                  <a:pt x="34988" y="34988"/>
                </a:lnTo>
                <a:lnTo>
                  <a:pt x="9386" y="72973"/>
                </a:lnTo>
                <a:lnTo>
                  <a:pt x="0" y="119507"/>
                </a:lnTo>
                <a:lnTo>
                  <a:pt x="0" y="1075309"/>
                </a:lnTo>
                <a:lnTo>
                  <a:pt x="9386" y="1121842"/>
                </a:lnTo>
                <a:lnTo>
                  <a:pt x="34988" y="1159827"/>
                </a:lnTo>
                <a:lnTo>
                  <a:pt x="72973" y="1185429"/>
                </a:lnTo>
                <a:lnTo>
                  <a:pt x="119507" y="1194816"/>
                </a:lnTo>
                <a:lnTo>
                  <a:pt x="1762633" y="1194816"/>
                </a:lnTo>
                <a:lnTo>
                  <a:pt x="1809166" y="1185429"/>
                </a:lnTo>
                <a:lnTo>
                  <a:pt x="1847151" y="1159827"/>
                </a:lnTo>
                <a:lnTo>
                  <a:pt x="1872753" y="1121842"/>
                </a:lnTo>
                <a:lnTo>
                  <a:pt x="1882139" y="1075309"/>
                </a:lnTo>
                <a:lnTo>
                  <a:pt x="1882139" y="119507"/>
                </a:lnTo>
                <a:lnTo>
                  <a:pt x="1872753" y="72973"/>
                </a:lnTo>
                <a:lnTo>
                  <a:pt x="1847151" y="34988"/>
                </a:lnTo>
                <a:lnTo>
                  <a:pt x="1809166" y="9386"/>
                </a:lnTo>
                <a:lnTo>
                  <a:pt x="1762633" y="0"/>
                </a:lnTo>
                <a:close/>
              </a:path>
            </a:pathLst>
          </a:custGeom>
          <a:solidFill>
            <a:srgbClr val="3891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598926" y="3102101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39" h="1195070">
                <a:moveTo>
                  <a:pt x="0" y="119507"/>
                </a:moveTo>
                <a:lnTo>
                  <a:pt x="9386" y="72973"/>
                </a:lnTo>
                <a:lnTo>
                  <a:pt x="34988" y="34988"/>
                </a:lnTo>
                <a:lnTo>
                  <a:pt x="72973" y="9386"/>
                </a:lnTo>
                <a:lnTo>
                  <a:pt x="119507" y="0"/>
                </a:lnTo>
                <a:lnTo>
                  <a:pt x="1762633" y="0"/>
                </a:lnTo>
                <a:lnTo>
                  <a:pt x="1809166" y="9386"/>
                </a:lnTo>
                <a:lnTo>
                  <a:pt x="1847151" y="34988"/>
                </a:lnTo>
                <a:lnTo>
                  <a:pt x="1872753" y="72973"/>
                </a:lnTo>
                <a:lnTo>
                  <a:pt x="1882139" y="119507"/>
                </a:lnTo>
                <a:lnTo>
                  <a:pt x="1882139" y="1075309"/>
                </a:lnTo>
                <a:lnTo>
                  <a:pt x="1872753" y="1121842"/>
                </a:lnTo>
                <a:lnTo>
                  <a:pt x="1847151" y="1159827"/>
                </a:lnTo>
                <a:lnTo>
                  <a:pt x="1809166" y="1185429"/>
                </a:lnTo>
                <a:lnTo>
                  <a:pt x="1762633" y="1194816"/>
                </a:lnTo>
                <a:lnTo>
                  <a:pt x="119507" y="1194816"/>
                </a:lnTo>
                <a:lnTo>
                  <a:pt x="72973" y="1185429"/>
                </a:lnTo>
                <a:lnTo>
                  <a:pt x="34988" y="1159827"/>
                </a:lnTo>
                <a:lnTo>
                  <a:pt x="9386" y="1121842"/>
                </a:lnTo>
                <a:lnTo>
                  <a:pt x="0" y="1075309"/>
                </a:lnTo>
                <a:lnTo>
                  <a:pt x="0" y="119507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807714" y="3301746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39" h="1195070">
                <a:moveTo>
                  <a:pt x="1762633" y="0"/>
                </a:moveTo>
                <a:lnTo>
                  <a:pt x="119507" y="0"/>
                </a:lnTo>
                <a:lnTo>
                  <a:pt x="72973" y="9386"/>
                </a:lnTo>
                <a:lnTo>
                  <a:pt x="34988" y="34988"/>
                </a:lnTo>
                <a:lnTo>
                  <a:pt x="9386" y="72973"/>
                </a:lnTo>
                <a:lnTo>
                  <a:pt x="0" y="119506"/>
                </a:lnTo>
                <a:lnTo>
                  <a:pt x="0" y="1075308"/>
                </a:lnTo>
                <a:lnTo>
                  <a:pt x="9386" y="1121842"/>
                </a:lnTo>
                <a:lnTo>
                  <a:pt x="34988" y="1159827"/>
                </a:lnTo>
                <a:lnTo>
                  <a:pt x="72973" y="1185429"/>
                </a:lnTo>
                <a:lnTo>
                  <a:pt x="119507" y="1194815"/>
                </a:lnTo>
                <a:lnTo>
                  <a:pt x="1762633" y="1194815"/>
                </a:lnTo>
                <a:lnTo>
                  <a:pt x="1809166" y="1185429"/>
                </a:lnTo>
                <a:lnTo>
                  <a:pt x="1847151" y="1159827"/>
                </a:lnTo>
                <a:lnTo>
                  <a:pt x="1872753" y="1121842"/>
                </a:lnTo>
                <a:lnTo>
                  <a:pt x="1882139" y="1075308"/>
                </a:lnTo>
                <a:lnTo>
                  <a:pt x="1882139" y="119506"/>
                </a:lnTo>
                <a:lnTo>
                  <a:pt x="1872753" y="72973"/>
                </a:lnTo>
                <a:lnTo>
                  <a:pt x="1847151" y="34988"/>
                </a:lnTo>
                <a:lnTo>
                  <a:pt x="1809166" y="9386"/>
                </a:lnTo>
                <a:lnTo>
                  <a:pt x="1762633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07714" y="3301746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39" h="1195070">
                <a:moveTo>
                  <a:pt x="0" y="119506"/>
                </a:moveTo>
                <a:lnTo>
                  <a:pt x="9386" y="72973"/>
                </a:lnTo>
                <a:lnTo>
                  <a:pt x="34988" y="34988"/>
                </a:lnTo>
                <a:lnTo>
                  <a:pt x="72973" y="9386"/>
                </a:lnTo>
                <a:lnTo>
                  <a:pt x="119507" y="0"/>
                </a:lnTo>
                <a:lnTo>
                  <a:pt x="1762633" y="0"/>
                </a:lnTo>
                <a:lnTo>
                  <a:pt x="1809166" y="9386"/>
                </a:lnTo>
                <a:lnTo>
                  <a:pt x="1847151" y="34988"/>
                </a:lnTo>
                <a:lnTo>
                  <a:pt x="1872753" y="72973"/>
                </a:lnTo>
                <a:lnTo>
                  <a:pt x="1882139" y="119506"/>
                </a:lnTo>
                <a:lnTo>
                  <a:pt x="1882139" y="1075308"/>
                </a:lnTo>
                <a:lnTo>
                  <a:pt x="1872753" y="1121842"/>
                </a:lnTo>
                <a:lnTo>
                  <a:pt x="1847151" y="1159827"/>
                </a:lnTo>
                <a:lnTo>
                  <a:pt x="1809166" y="1185429"/>
                </a:lnTo>
                <a:lnTo>
                  <a:pt x="1762633" y="1194815"/>
                </a:lnTo>
                <a:lnTo>
                  <a:pt x="119507" y="1194815"/>
                </a:lnTo>
                <a:lnTo>
                  <a:pt x="72973" y="1185429"/>
                </a:lnTo>
                <a:lnTo>
                  <a:pt x="34988" y="1159827"/>
                </a:lnTo>
                <a:lnTo>
                  <a:pt x="9386" y="1121842"/>
                </a:lnTo>
                <a:lnTo>
                  <a:pt x="0" y="1075308"/>
                </a:lnTo>
                <a:lnTo>
                  <a:pt x="0" y="119506"/>
                </a:lnTo>
                <a:close/>
              </a:path>
            </a:pathLst>
          </a:custGeom>
          <a:ln w="25907">
            <a:solidFill>
              <a:srgbClr val="3891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3935984" y="3632454"/>
            <a:ext cx="1624965" cy="4978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910"/>
              </a:lnSpc>
            </a:pPr>
            <a:r>
              <a:rPr sz="1700" spc="-5" dirty="0">
                <a:latin typeface="Gill Sans MT"/>
                <a:cs typeface="Gill Sans MT"/>
              </a:rPr>
              <a:t>Correspondências</a:t>
            </a:r>
            <a:endParaRPr sz="1700">
              <a:latin typeface="Gill Sans MT"/>
              <a:cs typeface="Gill Sans MT"/>
            </a:endParaRPr>
          </a:p>
          <a:p>
            <a:pPr algn="ctr">
              <a:lnSpc>
                <a:spcPts val="1910"/>
              </a:lnSpc>
            </a:pPr>
            <a:r>
              <a:rPr sz="1700" spc="-10" dirty="0">
                <a:latin typeface="Gill Sans MT"/>
                <a:cs typeface="Gill Sans MT"/>
              </a:rPr>
              <a:t>regulares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1299210" y="4844034"/>
            <a:ext cx="1880870" cy="1196340"/>
          </a:xfrm>
          <a:custGeom>
            <a:avLst/>
            <a:gdLst/>
            <a:ahLst/>
            <a:cxnLst/>
            <a:rect l="l" t="t" r="r" b="b"/>
            <a:pathLst>
              <a:path w="1880870" h="1196339">
                <a:moveTo>
                  <a:pt x="1760982" y="0"/>
                </a:moveTo>
                <a:lnTo>
                  <a:pt x="119634" y="0"/>
                </a:lnTo>
                <a:lnTo>
                  <a:pt x="73080" y="9405"/>
                </a:lnTo>
                <a:lnTo>
                  <a:pt x="35051" y="35052"/>
                </a:lnTo>
                <a:lnTo>
                  <a:pt x="9405" y="73080"/>
                </a:lnTo>
                <a:lnTo>
                  <a:pt x="0" y="119634"/>
                </a:lnTo>
                <a:lnTo>
                  <a:pt x="0" y="1076706"/>
                </a:lnTo>
                <a:lnTo>
                  <a:pt x="9405" y="1123270"/>
                </a:lnTo>
                <a:lnTo>
                  <a:pt x="35051" y="1161297"/>
                </a:lnTo>
                <a:lnTo>
                  <a:pt x="73080" y="1186937"/>
                </a:lnTo>
                <a:lnTo>
                  <a:pt x="119634" y="1196340"/>
                </a:lnTo>
                <a:lnTo>
                  <a:pt x="1760982" y="1196340"/>
                </a:lnTo>
                <a:lnTo>
                  <a:pt x="1807535" y="1186937"/>
                </a:lnTo>
                <a:lnTo>
                  <a:pt x="1845564" y="1161297"/>
                </a:lnTo>
                <a:lnTo>
                  <a:pt x="1871210" y="1123270"/>
                </a:lnTo>
                <a:lnTo>
                  <a:pt x="1880615" y="1076706"/>
                </a:lnTo>
                <a:lnTo>
                  <a:pt x="1880615" y="119634"/>
                </a:lnTo>
                <a:lnTo>
                  <a:pt x="1871210" y="73080"/>
                </a:lnTo>
                <a:lnTo>
                  <a:pt x="1845564" y="35052"/>
                </a:lnTo>
                <a:lnTo>
                  <a:pt x="1807535" y="9405"/>
                </a:lnTo>
                <a:lnTo>
                  <a:pt x="1760982" y="0"/>
                </a:lnTo>
                <a:close/>
              </a:path>
            </a:pathLst>
          </a:custGeom>
          <a:solidFill>
            <a:srgbClr val="3891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299210" y="4844034"/>
            <a:ext cx="1880870" cy="1196340"/>
          </a:xfrm>
          <a:custGeom>
            <a:avLst/>
            <a:gdLst/>
            <a:ahLst/>
            <a:cxnLst/>
            <a:rect l="l" t="t" r="r" b="b"/>
            <a:pathLst>
              <a:path w="1880870" h="1196339">
                <a:moveTo>
                  <a:pt x="0" y="119634"/>
                </a:moveTo>
                <a:lnTo>
                  <a:pt x="9405" y="73080"/>
                </a:lnTo>
                <a:lnTo>
                  <a:pt x="35051" y="35052"/>
                </a:lnTo>
                <a:lnTo>
                  <a:pt x="73080" y="9405"/>
                </a:lnTo>
                <a:lnTo>
                  <a:pt x="119634" y="0"/>
                </a:lnTo>
                <a:lnTo>
                  <a:pt x="1760982" y="0"/>
                </a:lnTo>
                <a:lnTo>
                  <a:pt x="1807535" y="9405"/>
                </a:lnTo>
                <a:lnTo>
                  <a:pt x="1845564" y="35052"/>
                </a:lnTo>
                <a:lnTo>
                  <a:pt x="1871210" y="73080"/>
                </a:lnTo>
                <a:lnTo>
                  <a:pt x="1880615" y="119634"/>
                </a:lnTo>
                <a:lnTo>
                  <a:pt x="1880615" y="1076706"/>
                </a:lnTo>
                <a:lnTo>
                  <a:pt x="1871210" y="1123270"/>
                </a:lnTo>
                <a:lnTo>
                  <a:pt x="1845564" y="1161297"/>
                </a:lnTo>
                <a:lnTo>
                  <a:pt x="1807535" y="1186937"/>
                </a:lnTo>
                <a:lnTo>
                  <a:pt x="1760982" y="1196340"/>
                </a:lnTo>
                <a:lnTo>
                  <a:pt x="119634" y="1196340"/>
                </a:lnTo>
                <a:lnTo>
                  <a:pt x="73080" y="1186937"/>
                </a:lnTo>
                <a:lnTo>
                  <a:pt x="35051" y="1161297"/>
                </a:lnTo>
                <a:lnTo>
                  <a:pt x="9405" y="1123270"/>
                </a:lnTo>
                <a:lnTo>
                  <a:pt x="0" y="1076706"/>
                </a:lnTo>
                <a:lnTo>
                  <a:pt x="0" y="119634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507997" y="5043678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39" h="1195070">
                <a:moveTo>
                  <a:pt x="1762632" y="0"/>
                </a:moveTo>
                <a:lnTo>
                  <a:pt x="119507" y="0"/>
                </a:lnTo>
                <a:lnTo>
                  <a:pt x="72973" y="9386"/>
                </a:lnTo>
                <a:lnTo>
                  <a:pt x="34988" y="34988"/>
                </a:lnTo>
                <a:lnTo>
                  <a:pt x="9386" y="72973"/>
                </a:lnTo>
                <a:lnTo>
                  <a:pt x="0" y="119507"/>
                </a:lnTo>
                <a:lnTo>
                  <a:pt x="0" y="1075334"/>
                </a:lnTo>
                <a:lnTo>
                  <a:pt x="9386" y="1121842"/>
                </a:lnTo>
                <a:lnTo>
                  <a:pt x="34988" y="1159821"/>
                </a:lnTo>
                <a:lnTo>
                  <a:pt x="72973" y="1185426"/>
                </a:lnTo>
                <a:lnTo>
                  <a:pt x="119507" y="1194816"/>
                </a:lnTo>
                <a:lnTo>
                  <a:pt x="1762632" y="1194816"/>
                </a:lnTo>
                <a:lnTo>
                  <a:pt x="1809166" y="1185426"/>
                </a:lnTo>
                <a:lnTo>
                  <a:pt x="1847151" y="1159821"/>
                </a:lnTo>
                <a:lnTo>
                  <a:pt x="1872753" y="1121842"/>
                </a:lnTo>
                <a:lnTo>
                  <a:pt x="1882139" y="1075334"/>
                </a:lnTo>
                <a:lnTo>
                  <a:pt x="1882139" y="119507"/>
                </a:lnTo>
                <a:lnTo>
                  <a:pt x="1872753" y="72973"/>
                </a:lnTo>
                <a:lnTo>
                  <a:pt x="1847151" y="34988"/>
                </a:lnTo>
                <a:lnTo>
                  <a:pt x="1809166" y="9386"/>
                </a:lnTo>
                <a:lnTo>
                  <a:pt x="1762632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507997" y="5043678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39" h="1195070">
                <a:moveTo>
                  <a:pt x="0" y="119507"/>
                </a:moveTo>
                <a:lnTo>
                  <a:pt x="9386" y="72973"/>
                </a:lnTo>
                <a:lnTo>
                  <a:pt x="34988" y="34988"/>
                </a:lnTo>
                <a:lnTo>
                  <a:pt x="72973" y="9386"/>
                </a:lnTo>
                <a:lnTo>
                  <a:pt x="119507" y="0"/>
                </a:lnTo>
                <a:lnTo>
                  <a:pt x="1762632" y="0"/>
                </a:lnTo>
                <a:lnTo>
                  <a:pt x="1809166" y="9386"/>
                </a:lnTo>
                <a:lnTo>
                  <a:pt x="1847151" y="34988"/>
                </a:lnTo>
                <a:lnTo>
                  <a:pt x="1872753" y="72973"/>
                </a:lnTo>
                <a:lnTo>
                  <a:pt x="1882139" y="119507"/>
                </a:lnTo>
                <a:lnTo>
                  <a:pt x="1882139" y="1075334"/>
                </a:lnTo>
                <a:lnTo>
                  <a:pt x="1872753" y="1121842"/>
                </a:lnTo>
                <a:lnTo>
                  <a:pt x="1847151" y="1159821"/>
                </a:lnTo>
                <a:lnTo>
                  <a:pt x="1809166" y="1185426"/>
                </a:lnTo>
                <a:lnTo>
                  <a:pt x="1762632" y="1194816"/>
                </a:lnTo>
                <a:lnTo>
                  <a:pt x="119507" y="1194816"/>
                </a:lnTo>
                <a:lnTo>
                  <a:pt x="72973" y="1185426"/>
                </a:lnTo>
                <a:lnTo>
                  <a:pt x="34988" y="1159821"/>
                </a:lnTo>
                <a:lnTo>
                  <a:pt x="9386" y="1121842"/>
                </a:lnTo>
                <a:lnTo>
                  <a:pt x="0" y="1075334"/>
                </a:lnTo>
                <a:lnTo>
                  <a:pt x="0" y="119507"/>
                </a:lnTo>
                <a:close/>
              </a:path>
            </a:pathLst>
          </a:custGeom>
          <a:ln w="25908">
            <a:solidFill>
              <a:srgbClr val="3891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626235" y="5487822"/>
            <a:ext cx="1642110" cy="271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spc="-5" dirty="0">
                <a:latin typeface="Gill Sans MT"/>
                <a:cs typeface="Gill Sans MT"/>
              </a:rPr>
              <a:t>Diretas/Biunívocas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598926" y="4844034"/>
            <a:ext cx="1882139" cy="1196340"/>
          </a:xfrm>
          <a:custGeom>
            <a:avLst/>
            <a:gdLst/>
            <a:ahLst/>
            <a:cxnLst/>
            <a:rect l="l" t="t" r="r" b="b"/>
            <a:pathLst>
              <a:path w="1882139" h="1196339">
                <a:moveTo>
                  <a:pt x="1762506" y="0"/>
                </a:moveTo>
                <a:lnTo>
                  <a:pt x="119634" y="0"/>
                </a:lnTo>
                <a:lnTo>
                  <a:pt x="73080" y="9405"/>
                </a:lnTo>
                <a:lnTo>
                  <a:pt x="35052" y="35052"/>
                </a:lnTo>
                <a:lnTo>
                  <a:pt x="9405" y="73080"/>
                </a:lnTo>
                <a:lnTo>
                  <a:pt x="0" y="119634"/>
                </a:lnTo>
                <a:lnTo>
                  <a:pt x="0" y="1076706"/>
                </a:lnTo>
                <a:lnTo>
                  <a:pt x="9405" y="1123270"/>
                </a:lnTo>
                <a:lnTo>
                  <a:pt x="35052" y="1161297"/>
                </a:lnTo>
                <a:lnTo>
                  <a:pt x="73080" y="1186937"/>
                </a:lnTo>
                <a:lnTo>
                  <a:pt x="119634" y="1196340"/>
                </a:lnTo>
                <a:lnTo>
                  <a:pt x="1762506" y="1196340"/>
                </a:lnTo>
                <a:lnTo>
                  <a:pt x="1809059" y="1186937"/>
                </a:lnTo>
                <a:lnTo>
                  <a:pt x="1847088" y="1161297"/>
                </a:lnTo>
                <a:lnTo>
                  <a:pt x="1872734" y="1123270"/>
                </a:lnTo>
                <a:lnTo>
                  <a:pt x="1882139" y="1076706"/>
                </a:lnTo>
                <a:lnTo>
                  <a:pt x="1882139" y="119634"/>
                </a:lnTo>
                <a:lnTo>
                  <a:pt x="1872734" y="73080"/>
                </a:lnTo>
                <a:lnTo>
                  <a:pt x="1847088" y="35052"/>
                </a:lnTo>
                <a:lnTo>
                  <a:pt x="1809059" y="9405"/>
                </a:lnTo>
                <a:lnTo>
                  <a:pt x="1762506" y="0"/>
                </a:lnTo>
                <a:close/>
              </a:path>
            </a:pathLst>
          </a:custGeom>
          <a:solidFill>
            <a:srgbClr val="3891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598926" y="4844034"/>
            <a:ext cx="1882139" cy="1196340"/>
          </a:xfrm>
          <a:custGeom>
            <a:avLst/>
            <a:gdLst/>
            <a:ahLst/>
            <a:cxnLst/>
            <a:rect l="l" t="t" r="r" b="b"/>
            <a:pathLst>
              <a:path w="1882139" h="1196339">
                <a:moveTo>
                  <a:pt x="0" y="119634"/>
                </a:moveTo>
                <a:lnTo>
                  <a:pt x="9405" y="73080"/>
                </a:lnTo>
                <a:lnTo>
                  <a:pt x="35052" y="35052"/>
                </a:lnTo>
                <a:lnTo>
                  <a:pt x="73080" y="9405"/>
                </a:lnTo>
                <a:lnTo>
                  <a:pt x="119634" y="0"/>
                </a:lnTo>
                <a:lnTo>
                  <a:pt x="1762506" y="0"/>
                </a:lnTo>
                <a:lnTo>
                  <a:pt x="1809059" y="9405"/>
                </a:lnTo>
                <a:lnTo>
                  <a:pt x="1847088" y="35052"/>
                </a:lnTo>
                <a:lnTo>
                  <a:pt x="1872734" y="73080"/>
                </a:lnTo>
                <a:lnTo>
                  <a:pt x="1882139" y="119634"/>
                </a:lnTo>
                <a:lnTo>
                  <a:pt x="1882139" y="1076706"/>
                </a:lnTo>
                <a:lnTo>
                  <a:pt x="1872734" y="1123270"/>
                </a:lnTo>
                <a:lnTo>
                  <a:pt x="1847088" y="1161297"/>
                </a:lnTo>
                <a:lnTo>
                  <a:pt x="1809059" y="1186937"/>
                </a:lnTo>
                <a:lnTo>
                  <a:pt x="1762506" y="1196340"/>
                </a:lnTo>
                <a:lnTo>
                  <a:pt x="119634" y="1196340"/>
                </a:lnTo>
                <a:lnTo>
                  <a:pt x="73080" y="1186937"/>
                </a:lnTo>
                <a:lnTo>
                  <a:pt x="35052" y="1161297"/>
                </a:lnTo>
                <a:lnTo>
                  <a:pt x="9405" y="1123270"/>
                </a:lnTo>
                <a:lnTo>
                  <a:pt x="0" y="1076706"/>
                </a:lnTo>
                <a:lnTo>
                  <a:pt x="0" y="119634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807714" y="5043678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39" h="1195070">
                <a:moveTo>
                  <a:pt x="1762633" y="0"/>
                </a:moveTo>
                <a:lnTo>
                  <a:pt x="119507" y="0"/>
                </a:lnTo>
                <a:lnTo>
                  <a:pt x="72973" y="9386"/>
                </a:lnTo>
                <a:lnTo>
                  <a:pt x="34988" y="34988"/>
                </a:lnTo>
                <a:lnTo>
                  <a:pt x="9386" y="72973"/>
                </a:lnTo>
                <a:lnTo>
                  <a:pt x="0" y="119507"/>
                </a:lnTo>
                <a:lnTo>
                  <a:pt x="0" y="1075334"/>
                </a:lnTo>
                <a:lnTo>
                  <a:pt x="9386" y="1121842"/>
                </a:lnTo>
                <a:lnTo>
                  <a:pt x="34988" y="1159821"/>
                </a:lnTo>
                <a:lnTo>
                  <a:pt x="72973" y="1185426"/>
                </a:lnTo>
                <a:lnTo>
                  <a:pt x="119507" y="1194816"/>
                </a:lnTo>
                <a:lnTo>
                  <a:pt x="1762633" y="1194816"/>
                </a:lnTo>
                <a:lnTo>
                  <a:pt x="1809166" y="1185426"/>
                </a:lnTo>
                <a:lnTo>
                  <a:pt x="1847151" y="1159821"/>
                </a:lnTo>
                <a:lnTo>
                  <a:pt x="1872753" y="1121842"/>
                </a:lnTo>
                <a:lnTo>
                  <a:pt x="1882139" y="1075334"/>
                </a:lnTo>
                <a:lnTo>
                  <a:pt x="1882139" y="119507"/>
                </a:lnTo>
                <a:lnTo>
                  <a:pt x="1872753" y="72973"/>
                </a:lnTo>
                <a:lnTo>
                  <a:pt x="1847151" y="34988"/>
                </a:lnTo>
                <a:lnTo>
                  <a:pt x="1809166" y="9386"/>
                </a:lnTo>
                <a:lnTo>
                  <a:pt x="1762633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807714" y="5043678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39" h="1195070">
                <a:moveTo>
                  <a:pt x="0" y="119507"/>
                </a:moveTo>
                <a:lnTo>
                  <a:pt x="9386" y="72973"/>
                </a:lnTo>
                <a:lnTo>
                  <a:pt x="34988" y="34988"/>
                </a:lnTo>
                <a:lnTo>
                  <a:pt x="72973" y="9386"/>
                </a:lnTo>
                <a:lnTo>
                  <a:pt x="119507" y="0"/>
                </a:lnTo>
                <a:lnTo>
                  <a:pt x="1762633" y="0"/>
                </a:lnTo>
                <a:lnTo>
                  <a:pt x="1809166" y="9386"/>
                </a:lnTo>
                <a:lnTo>
                  <a:pt x="1847151" y="34988"/>
                </a:lnTo>
                <a:lnTo>
                  <a:pt x="1872753" y="72973"/>
                </a:lnTo>
                <a:lnTo>
                  <a:pt x="1882139" y="119507"/>
                </a:lnTo>
                <a:lnTo>
                  <a:pt x="1882139" y="1075334"/>
                </a:lnTo>
                <a:lnTo>
                  <a:pt x="1872753" y="1121842"/>
                </a:lnTo>
                <a:lnTo>
                  <a:pt x="1847151" y="1159821"/>
                </a:lnTo>
                <a:lnTo>
                  <a:pt x="1809166" y="1185426"/>
                </a:lnTo>
                <a:lnTo>
                  <a:pt x="1762633" y="1194816"/>
                </a:lnTo>
                <a:lnTo>
                  <a:pt x="119507" y="1194816"/>
                </a:lnTo>
                <a:lnTo>
                  <a:pt x="72973" y="1185426"/>
                </a:lnTo>
                <a:lnTo>
                  <a:pt x="34988" y="1159821"/>
                </a:lnTo>
                <a:lnTo>
                  <a:pt x="9386" y="1121842"/>
                </a:lnTo>
                <a:lnTo>
                  <a:pt x="0" y="1075334"/>
                </a:lnTo>
                <a:lnTo>
                  <a:pt x="0" y="119507"/>
                </a:lnTo>
                <a:close/>
              </a:path>
            </a:pathLst>
          </a:custGeom>
          <a:ln w="25908">
            <a:solidFill>
              <a:srgbClr val="3891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4201159" y="5487822"/>
            <a:ext cx="1093470" cy="2717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700" dirty="0">
                <a:latin typeface="Gill Sans MT"/>
                <a:cs typeface="Gill Sans MT"/>
              </a:rPr>
              <a:t>Con</a:t>
            </a:r>
            <a:r>
              <a:rPr sz="1700" spc="-10" dirty="0">
                <a:latin typeface="Gill Sans MT"/>
                <a:cs typeface="Gill Sans MT"/>
              </a:rPr>
              <a:t>t</a:t>
            </a:r>
            <a:r>
              <a:rPr sz="1700" dirty="0">
                <a:latin typeface="Gill Sans MT"/>
                <a:cs typeface="Gill Sans MT"/>
              </a:rPr>
              <a:t>ex</a:t>
            </a:r>
            <a:r>
              <a:rPr sz="1700" spc="-10" dirty="0">
                <a:latin typeface="Gill Sans MT"/>
                <a:cs typeface="Gill Sans MT"/>
              </a:rPr>
              <a:t>t</a:t>
            </a:r>
            <a:r>
              <a:rPr sz="1700" dirty="0">
                <a:latin typeface="Gill Sans MT"/>
                <a:cs typeface="Gill Sans MT"/>
              </a:rPr>
              <a:t>uais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898641" y="4844034"/>
            <a:ext cx="1882139" cy="1196340"/>
          </a:xfrm>
          <a:custGeom>
            <a:avLst/>
            <a:gdLst/>
            <a:ahLst/>
            <a:cxnLst/>
            <a:rect l="l" t="t" r="r" b="b"/>
            <a:pathLst>
              <a:path w="1882140" h="1196339">
                <a:moveTo>
                  <a:pt x="1762506" y="0"/>
                </a:moveTo>
                <a:lnTo>
                  <a:pt x="119634" y="0"/>
                </a:lnTo>
                <a:lnTo>
                  <a:pt x="73080" y="9405"/>
                </a:lnTo>
                <a:lnTo>
                  <a:pt x="35052" y="35052"/>
                </a:lnTo>
                <a:lnTo>
                  <a:pt x="9405" y="73080"/>
                </a:lnTo>
                <a:lnTo>
                  <a:pt x="0" y="119634"/>
                </a:lnTo>
                <a:lnTo>
                  <a:pt x="0" y="1076706"/>
                </a:lnTo>
                <a:lnTo>
                  <a:pt x="9405" y="1123270"/>
                </a:lnTo>
                <a:lnTo>
                  <a:pt x="35052" y="1161297"/>
                </a:lnTo>
                <a:lnTo>
                  <a:pt x="73080" y="1186937"/>
                </a:lnTo>
                <a:lnTo>
                  <a:pt x="119634" y="1196340"/>
                </a:lnTo>
                <a:lnTo>
                  <a:pt x="1762506" y="1196340"/>
                </a:lnTo>
                <a:lnTo>
                  <a:pt x="1809059" y="1186937"/>
                </a:lnTo>
                <a:lnTo>
                  <a:pt x="1847088" y="1161297"/>
                </a:lnTo>
                <a:lnTo>
                  <a:pt x="1872734" y="1123270"/>
                </a:lnTo>
                <a:lnTo>
                  <a:pt x="1882139" y="1076706"/>
                </a:lnTo>
                <a:lnTo>
                  <a:pt x="1882139" y="119634"/>
                </a:lnTo>
                <a:lnTo>
                  <a:pt x="1872734" y="73080"/>
                </a:lnTo>
                <a:lnTo>
                  <a:pt x="1847088" y="35052"/>
                </a:lnTo>
                <a:lnTo>
                  <a:pt x="1809059" y="9405"/>
                </a:lnTo>
                <a:lnTo>
                  <a:pt x="1762506" y="0"/>
                </a:lnTo>
                <a:close/>
              </a:path>
            </a:pathLst>
          </a:custGeom>
          <a:solidFill>
            <a:srgbClr val="3891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898641" y="4844034"/>
            <a:ext cx="1882139" cy="1196340"/>
          </a:xfrm>
          <a:custGeom>
            <a:avLst/>
            <a:gdLst/>
            <a:ahLst/>
            <a:cxnLst/>
            <a:rect l="l" t="t" r="r" b="b"/>
            <a:pathLst>
              <a:path w="1882140" h="1196339">
                <a:moveTo>
                  <a:pt x="0" y="119634"/>
                </a:moveTo>
                <a:lnTo>
                  <a:pt x="9405" y="73080"/>
                </a:lnTo>
                <a:lnTo>
                  <a:pt x="35052" y="35052"/>
                </a:lnTo>
                <a:lnTo>
                  <a:pt x="73080" y="9405"/>
                </a:lnTo>
                <a:lnTo>
                  <a:pt x="119634" y="0"/>
                </a:lnTo>
                <a:lnTo>
                  <a:pt x="1762506" y="0"/>
                </a:lnTo>
                <a:lnTo>
                  <a:pt x="1809059" y="9405"/>
                </a:lnTo>
                <a:lnTo>
                  <a:pt x="1847088" y="35052"/>
                </a:lnTo>
                <a:lnTo>
                  <a:pt x="1872734" y="73080"/>
                </a:lnTo>
                <a:lnTo>
                  <a:pt x="1882139" y="119634"/>
                </a:lnTo>
                <a:lnTo>
                  <a:pt x="1882139" y="1076706"/>
                </a:lnTo>
                <a:lnTo>
                  <a:pt x="1872734" y="1123270"/>
                </a:lnTo>
                <a:lnTo>
                  <a:pt x="1847088" y="1161297"/>
                </a:lnTo>
                <a:lnTo>
                  <a:pt x="1809059" y="1186937"/>
                </a:lnTo>
                <a:lnTo>
                  <a:pt x="1762506" y="1196340"/>
                </a:lnTo>
                <a:lnTo>
                  <a:pt x="119634" y="1196340"/>
                </a:lnTo>
                <a:lnTo>
                  <a:pt x="73080" y="1186937"/>
                </a:lnTo>
                <a:lnTo>
                  <a:pt x="35052" y="1161297"/>
                </a:lnTo>
                <a:lnTo>
                  <a:pt x="9405" y="1123270"/>
                </a:lnTo>
                <a:lnTo>
                  <a:pt x="0" y="1076706"/>
                </a:lnTo>
                <a:lnTo>
                  <a:pt x="0" y="119634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107429" y="5043678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40" h="1195070">
                <a:moveTo>
                  <a:pt x="1762633" y="0"/>
                </a:moveTo>
                <a:lnTo>
                  <a:pt x="119507" y="0"/>
                </a:lnTo>
                <a:lnTo>
                  <a:pt x="72973" y="9386"/>
                </a:lnTo>
                <a:lnTo>
                  <a:pt x="34988" y="34988"/>
                </a:lnTo>
                <a:lnTo>
                  <a:pt x="9386" y="72973"/>
                </a:lnTo>
                <a:lnTo>
                  <a:pt x="0" y="119507"/>
                </a:lnTo>
                <a:lnTo>
                  <a:pt x="0" y="1075334"/>
                </a:lnTo>
                <a:lnTo>
                  <a:pt x="9386" y="1121842"/>
                </a:lnTo>
                <a:lnTo>
                  <a:pt x="34988" y="1159821"/>
                </a:lnTo>
                <a:lnTo>
                  <a:pt x="72973" y="1185426"/>
                </a:lnTo>
                <a:lnTo>
                  <a:pt x="119507" y="1194816"/>
                </a:lnTo>
                <a:lnTo>
                  <a:pt x="1762633" y="1194816"/>
                </a:lnTo>
                <a:lnTo>
                  <a:pt x="1809166" y="1185426"/>
                </a:lnTo>
                <a:lnTo>
                  <a:pt x="1847151" y="1159821"/>
                </a:lnTo>
                <a:lnTo>
                  <a:pt x="1872753" y="1121842"/>
                </a:lnTo>
                <a:lnTo>
                  <a:pt x="1882140" y="1075334"/>
                </a:lnTo>
                <a:lnTo>
                  <a:pt x="1882140" y="119507"/>
                </a:lnTo>
                <a:lnTo>
                  <a:pt x="1872753" y="72973"/>
                </a:lnTo>
                <a:lnTo>
                  <a:pt x="1847151" y="34988"/>
                </a:lnTo>
                <a:lnTo>
                  <a:pt x="1809166" y="9386"/>
                </a:lnTo>
                <a:lnTo>
                  <a:pt x="1762633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107429" y="5043678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40" h="1195070">
                <a:moveTo>
                  <a:pt x="0" y="119507"/>
                </a:moveTo>
                <a:lnTo>
                  <a:pt x="9386" y="72973"/>
                </a:lnTo>
                <a:lnTo>
                  <a:pt x="34988" y="34988"/>
                </a:lnTo>
                <a:lnTo>
                  <a:pt x="72973" y="9386"/>
                </a:lnTo>
                <a:lnTo>
                  <a:pt x="119507" y="0"/>
                </a:lnTo>
                <a:lnTo>
                  <a:pt x="1762633" y="0"/>
                </a:lnTo>
                <a:lnTo>
                  <a:pt x="1809166" y="9386"/>
                </a:lnTo>
                <a:lnTo>
                  <a:pt x="1847151" y="34988"/>
                </a:lnTo>
                <a:lnTo>
                  <a:pt x="1872753" y="72973"/>
                </a:lnTo>
                <a:lnTo>
                  <a:pt x="1882140" y="119507"/>
                </a:lnTo>
                <a:lnTo>
                  <a:pt x="1882140" y="1075334"/>
                </a:lnTo>
                <a:lnTo>
                  <a:pt x="1872753" y="1121842"/>
                </a:lnTo>
                <a:lnTo>
                  <a:pt x="1847151" y="1159821"/>
                </a:lnTo>
                <a:lnTo>
                  <a:pt x="1809166" y="1185426"/>
                </a:lnTo>
                <a:lnTo>
                  <a:pt x="1762633" y="1194816"/>
                </a:lnTo>
                <a:lnTo>
                  <a:pt x="119507" y="1194816"/>
                </a:lnTo>
                <a:lnTo>
                  <a:pt x="72973" y="1185426"/>
                </a:lnTo>
                <a:lnTo>
                  <a:pt x="34988" y="1159821"/>
                </a:lnTo>
                <a:lnTo>
                  <a:pt x="9386" y="1121842"/>
                </a:lnTo>
                <a:lnTo>
                  <a:pt x="0" y="1075334"/>
                </a:lnTo>
                <a:lnTo>
                  <a:pt x="0" y="119507"/>
                </a:lnTo>
                <a:close/>
              </a:path>
            </a:pathLst>
          </a:custGeom>
          <a:ln w="25908">
            <a:solidFill>
              <a:srgbClr val="3891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6467983" y="5410403"/>
            <a:ext cx="1161415" cy="462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885" marR="5080" indent="-83820">
              <a:lnSpc>
                <a:spcPts val="1780"/>
              </a:lnSpc>
            </a:pPr>
            <a:r>
              <a:rPr sz="1700" dirty="0">
                <a:latin typeface="Gill Sans MT"/>
                <a:cs typeface="Gill Sans MT"/>
              </a:rPr>
              <a:t>Mo</a:t>
            </a:r>
            <a:r>
              <a:rPr sz="1700" spc="-10" dirty="0">
                <a:latin typeface="Gill Sans MT"/>
                <a:cs typeface="Gill Sans MT"/>
              </a:rPr>
              <a:t>rf</a:t>
            </a:r>
            <a:r>
              <a:rPr sz="1700" dirty="0">
                <a:latin typeface="Gill Sans MT"/>
                <a:cs typeface="Gill Sans MT"/>
              </a:rPr>
              <a:t>o</a:t>
            </a:r>
            <a:r>
              <a:rPr sz="1700" spc="-10" dirty="0">
                <a:latin typeface="Gill Sans MT"/>
                <a:cs typeface="Gill Sans MT"/>
              </a:rPr>
              <a:t>l</a:t>
            </a:r>
            <a:r>
              <a:rPr sz="1700" dirty="0">
                <a:latin typeface="Gill Sans MT"/>
                <a:cs typeface="Gill Sans MT"/>
              </a:rPr>
              <a:t>ógic</a:t>
            </a:r>
            <a:r>
              <a:rPr sz="1700" spc="-10" dirty="0">
                <a:latin typeface="Gill Sans MT"/>
                <a:cs typeface="Gill Sans MT"/>
              </a:rPr>
              <a:t>o</a:t>
            </a:r>
            <a:r>
              <a:rPr sz="1700" dirty="0">
                <a:latin typeface="Gill Sans MT"/>
                <a:cs typeface="Gill Sans MT"/>
              </a:rPr>
              <a:t>-  gramaticais</a:t>
            </a:r>
            <a:endParaRPr sz="1700">
              <a:latin typeface="Gill Sans MT"/>
              <a:cs typeface="Gill Sans MT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5898641" y="3102101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40" h="1195070">
                <a:moveTo>
                  <a:pt x="1762633" y="0"/>
                </a:moveTo>
                <a:lnTo>
                  <a:pt x="119507" y="0"/>
                </a:lnTo>
                <a:lnTo>
                  <a:pt x="72973" y="9386"/>
                </a:lnTo>
                <a:lnTo>
                  <a:pt x="34988" y="34988"/>
                </a:lnTo>
                <a:lnTo>
                  <a:pt x="9386" y="72973"/>
                </a:lnTo>
                <a:lnTo>
                  <a:pt x="0" y="119507"/>
                </a:lnTo>
                <a:lnTo>
                  <a:pt x="0" y="1075309"/>
                </a:lnTo>
                <a:lnTo>
                  <a:pt x="9386" y="1121842"/>
                </a:lnTo>
                <a:lnTo>
                  <a:pt x="34988" y="1159827"/>
                </a:lnTo>
                <a:lnTo>
                  <a:pt x="72973" y="1185429"/>
                </a:lnTo>
                <a:lnTo>
                  <a:pt x="119507" y="1194816"/>
                </a:lnTo>
                <a:lnTo>
                  <a:pt x="1762633" y="1194816"/>
                </a:lnTo>
                <a:lnTo>
                  <a:pt x="1809166" y="1185429"/>
                </a:lnTo>
                <a:lnTo>
                  <a:pt x="1847151" y="1159827"/>
                </a:lnTo>
                <a:lnTo>
                  <a:pt x="1872753" y="1121842"/>
                </a:lnTo>
                <a:lnTo>
                  <a:pt x="1882139" y="1075309"/>
                </a:lnTo>
                <a:lnTo>
                  <a:pt x="1882139" y="119507"/>
                </a:lnTo>
                <a:lnTo>
                  <a:pt x="1872753" y="72973"/>
                </a:lnTo>
                <a:lnTo>
                  <a:pt x="1847151" y="34988"/>
                </a:lnTo>
                <a:lnTo>
                  <a:pt x="1809166" y="9386"/>
                </a:lnTo>
                <a:lnTo>
                  <a:pt x="1762633" y="0"/>
                </a:lnTo>
                <a:close/>
              </a:path>
            </a:pathLst>
          </a:custGeom>
          <a:solidFill>
            <a:srgbClr val="3891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898641" y="3102101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40" h="1195070">
                <a:moveTo>
                  <a:pt x="0" y="119507"/>
                </a:moveTo>
                <a:lnTo>
                  <a:pt x="9386" y="72973"/>
                </a:lnTo>
                <a:lnTo>
                  <a:pt x="34988" y="34988"/>
                </a:lnTo>
                <a:lnTo>
                  <a:pt x="72973" y="9386"/>
                </a:lnTo>
                <a:lnTo>
                  <a:pt x="119507" y="0"/>
                </a:lnTo>
                <a:lnTo>
                  <a:pt x="1762633" y="0"/>
                </a:lnTo>
                <a:lnTo>
                  <a:pt x="1809166" y="9386"/>
                </a:lnTo>
                <a:lnTo>
                  <a:pt x="1847151" y="34988"/>
                </a:lnTo>
                <a:lnTo>
                  <a:pt x="1872753" y="72973"/>
                </a:lnTo>
                <a:lnTo>
                  <a:pt x="1882139" y="119507"/>
                </a:lnTo>
                <a:lnTo>
                  <a:pt x="1882139" y="1075309"/>
                </a:lnTo>
                <a:lnTo>
                  <a:pt x="1872753" y="1121842"/>
                </a:lnTo>
                <a:lnTo>
                  <a:pt x="1847151" y="1159827"/>
                </a:lnTo>
                <a:lnTo>
                  <a:pt x="1809166" y="1185429"/>
                </a:lnTo>
                <a:lnTo>
                  <a:pt x="1762633" y="1194816"/>
                </a:lnTo>
                <a:lnTo>
                  <a:pt x="119507" y="1194816"/>
                </a:lnTo>
                <a:lnTo>
                  <a:pt x="72973" y="1185429"/>
                </a:lnTo>
                <a:lnTo>
                  <a:pt x="34988" y="1159827"/>
                </a:lnTo>
                <a:lnTo>
                  <a:pt x="9386" y="1121842"/>
                </a:lnTo>
                <a:lnTo>
                  <a:pt x="0" y="1075309"/>
                </a:lnTo>
                <a:lnTo>
                  <a:pt x="0" y="119507"/>
                </a:lnTo>
                <a:close/>
              </a:path>
            </a:pathLst>
          </a:custGeom>
          <a:ln w="2590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107429" y="3301746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40" h="1195070">
                <a:moveTo>
                  <a:pt x="1762633" y="0"/>
                </a:moveTo>
                <a:lnTo>
                  <a:pt x="119507" y="0"/>
                </a:lnTo>
                <a:lnTo>
                  <a:pt x="72973" y="9386"/>
                </a:lnTo>
                <a:lnTo>
                  <a:pt x="34988" y="34988"/>
                </a:lnTo>
                <a:lnTo>
                  <a:pt x="9386" y="72973"/>
                </a:lnTo>
                <a:lnTo>
                  <a:pt x="0" y="119506"/>
                </a:lnTo>
                <a:lnTo>
                  <a:pt x="0" y="1075308"/>
                </a:lnTo>
                <a:lnTo>
                  <a:pt x="9386" y="1121842"/>
                </a:lnTo>
                <a:lnTo>
                  <a:pt x="34988" y="1159827"/>
                </a:lnTo>
                <a:lnTo>
                  <a:pt x="72973" y="1185429"/>
                </a:lnTo>
                <a:lnTo>
                  <a:pt x="119507" y="1194815"/>
                </a:lnTo>
                <a:lnTo>
                  <a:pt x="1762633" y="1194815"/>
                </a:lnTo>
                <a:lnTo>
                  <a:pt x="1809166" y="1185429"/>
                </a:lnTo>
                <a:lnTo>
                  <a:pt x="1847151" y="1159827"/>
                </a:lnTo>
                <a:lnTo>
                  <a:pt x="1872753" y="1121842"/>
                </a:lnTo>
                <a:lnTo>
                  <a:pt x="1882140" y="1075308"/>
                </a:lnTo>
                <a:lnTo>
                  <a:pt x="1882140" y="119506"/>
                </a:lnTo>
                <a:lnTo>
                  <a:pt x="1872753" y="72973"/>
                </a:lnTo>
                <a:lnTo>
                  <a:pt x="1847151" y="34988"/>
                </a:lnTo>
                <a:lnTo>
                  <a:pt x="1809166" y="9386"/>
                </a:lnTo>
                <a:lnTo>
                  <a:pt x="1762633" y="0"/>
                </a:lnTo>
                <a:close/>
              </a:path>
            </a:pathLst>
          </a:custGeom>
          <a:solidFill>
            <a:srgbClr val="FFFFF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107429" y="3301746"/>
            <a:ext cx="1882139" cy="1195070"/>
          </a:xfrm>
          <a:custGeom>
            <a:avLst/>
            <a:gdLst/>
            <a:ahLst/>
            <a:cxnLst/>
            <a:rect l="l" t="t" r="r" b="b"/>
            <a:pathLst>
              <a:path w="1882140" h="1195070">
                <a:moveTo>
                  <a:pt x="0" y="119506"/>
                </a:moveTo>
                <a:lnTo>
                  <a:pt x="9386" y="72973"/>
                </a:lnTo>
                <a:lnTo>
                  <a:pt x="34988" y="34988"/>
                </a:lnTo>
                <a:lnTo>
                  <a:pt x="72973" y="9386"/>
                </a:lnTo>
                <a:lnTo>
                  <a:pt x="119507" y="0"/>
                </a:lnTo>
                <a:lnTo>
                  <a:pt x="1762633" y="0"/>
                </a:lnTo>
                <a:lnTo>
                  <a:pt x="1809166" y="9386"/>
                </a:lnTo>
                <a:lnTo>
                  <a:pt x="1847151" y="34988"/>
                </a:lnTo>
                <a:lnTo>
                  <a:pt x="1872753" y="72973"/>
                </a:lnTo>
                <a:lnTo>
                  <a:pt x="1882140" y="119506"/>
                </a:lnTo>
                <a:lnTo>
                  <a:pt x="1882140" y="1075308"/>
                </a:lnTo>
                <a:lnTo>
                  <a:pt x="1872753" y="1121842"/>
                </a:lnTo>
                <a:lnTo>
                  <a:pt x="1847151" y="1159827"/>
                </a:lnTo>
                <a:lnTo>
                  <a:pt x="1809166" y="1185429"/>
                </a:lnTo>
                <a:lnTo>
                  <a:pt x="1762633" y="1194815"/>
                </a:lnTo>
                <a:lnTo>
                  <a:pt x="119507" y="1194815"/>
                </a:lnTo>
                <a:lnTo>
                  <a:pt x="72973" y="1185429"/>
                </a:lnTo>
                <a:lnTo>
                  <a:pt x="34988" y="1159827"/>
                </a:lnTo>
                <a:lnTo>
                  <a:pt x="9386" y="1121842"/>
                </a:lnTo>
                <a:lnTo>
                  <a:pt x="0" y="1075308"/>
                </a:lnTo>
                <a:lnTo>
                  <a:pt x="0" y="119506"/>
                </a:lnTo>
                <a:close/>
              </a:path>
            </a:pathLst>
          </a:custGeom>
          <a:ln w="25907">
            <a:solidFill>
              <a:srgbClr val="3891A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6236334" y="3632454"/>
            <a:ext cx="1624965" cy="4978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910"/>
              </a:lnSpc>
            </a:pPr>
            <a:r>
              <a:rPr sz="1700" spc="-5" dirty="0">
                <a:latin typeface="Gill Sans MT"/>
                <a:cs typeface="Gill Sans MT"/>
              </a:rPr>
              <a:t>Correspondências</a:t>
            </a:r>
            <a:endParaRPr sz="1700">
              <a:latin typeface="Gill Sans MT"/>
              <a:cs typeface="Gill Sans MT"/>
            </a:endParaRPr>
          </a:p>
          <a:p>
            <a:pPr algn="ctr">
              <a:lnSpc>
                <a:spcPts val="1910"/>
              </a:lnSpc>
            </a:pPr>
            <a:r>
              <a:rPr sz="1700" spc="-10" dirty="0">
                <a:latin typeface="Gill Sans MT"/>
                <a:cs typeface="Gill Sans MT"/>
              </a:rPr>
              <a:t>irregulares</a:t>
            </a:r>
            <a:endParaRPr sz="17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tângulo 6"/>
          <p:cNvSpPr/>
          <p:nvPr/>
        </p:nvSpPr>
        <p:spPr>
          <a:xfrm>
            <a:off x="1835696" y="836712"/>
            <a:ext cx="633670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/>
              <a:t>	</a:t>
            </a:r>
          </a:p>
          <a:p>
            <a:pPr algn="just"/>
            <a:r>
              <a:rPr lang="pt-BR" sz="2800" dirty="0" smtClean="0">
                <a:latin typeface="+mj-lt"/>
              </a:rPr>
              <a:t>	A </a:t>
            </a:r>
            <a:r>
              <a:rPr lang="pt-BR" sz="2800" dirty="0">
                <a:latin typeface="+mj-lt"/>
              </a:rPr>
              <a:t>ANA possui itens objetivos de múltipla escolha para a leitura, ou de itens de escrita que necessitam de uma matriz de correção </a:t>
            </a:r>
            <a:r>
              <a:rPr lang="pt-BR" sz="2800" dirty="0" smtClean="0">
                <a:latin typeface="+mj-lt"/>
              </a:rPr>
              <a:t>que focaliza </a:t>
            </a:r>
            <a:r>
              <a:rPr lang="pt-BR" sz="2800" dirty="0">
                <a:latin typeface="+mj-lt"/>
              </a:rPr>
              <a:t>o texto como produto e não como processo. A ANA avalia determinados produtos da leitura e da escrita próprios do letramento que se constrói na escola.</a:t>
            </a:r>
          </a:p>
          <a:p>
            <a:pPr algn="just"/>
            <a:endParaRPr lang="pt-BR" sz="2800" dirty="0"/>
          </a:p>
          <a:p>
            <a:pPr algn="just"/>
            <a:r>
              <a:rPr lang="pt-BR" sz="2400" dirty="0" smtClean="0"/>
              <a:t>	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35349789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54607" y="585470"/>
            <a:ext cx="6994525" cy="2756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sz="1800" b="1" spc="-5" dirty="0">
                <a:latin typeface="Gill Sans MT"/>
                <a:cs typeface="Gill Sans MT"/>
              </a:rPr>
              <a:t>Regulares Diretas ou</a:t>
            </a:r>
            <a:r>
              <a:rPr sz="1800" b="1" spc="-130" dirty="0">
                <a:latin typeface="Gill Sans MT"/>
                <a:cs typeface="Gill Sans MT"/>
              </a:rPr>
              <a:t> </a:t>
            </a:r>
            <a:r>
              <a:rPr sz="1800" b="1" spc="-10" dirty="0">
                <a:latin typeface="Gill Sans MT"/>
                <a:cs typeface="Gill Sans MT"/>
              </a:rPr>
              <a:t>Biunívocas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 marR="26034" algn="just">
              <a:lnSpc>
                <a:spcPct val="100000"/>
              </a:lnSpc>
            </a:pPr>
            <a:r>
              <a:rPr sz="1800" spc="-5" dirty="0">
                <a:latin typeface="Gill Sans MT"/>
                <a:cs typeface="Gill Sans MT"/>
              </a:rPr>
              <a:t>As </a:t>
            </a:r>
            <a:r>
              <a:rPr sz="1800" spc="-10" dirty="0">
                <a:latin typeface="Gill Sans MT"/>
                <a:cs typeface="Gill Sans MT"/>
              </a:rPr>
              <a:t>regularidades diretas </a:t>
            </a:r>
            <a:r>
              <a:rPr sz="1800" spc="-5" dirty="0">
                <a:latin typeface="Gill Sans MT"/>
                <a:cs typeface="Gill Sans MT"/>
              </a:rPr>
              <a:t>são </a:t>
            </a:r>
            <a:r>
              <a:rPr sz="1800" spc="-10" dirty="0">
                <a:latin typeface="Gill Sans MT"/>
                <a:cs typeface="Gill Sans MT"/>
              </a:rPr>
              <a:t>evidenciadas </a:t>
            </a:r>
            <a:r>
              <a:rPr sz="1800" spc="-5" dirty="0">
                <a:latin typeface="Gill Sans MT"/>
                <a:cs typeface="Gill Sans MT"/>
              </a:rPr>
              <a:t>quando </a:t>
            </a:r>
            <a:r>
              <a:rPr sz="1800" dirty="0">
                <a:latin typeface="Gill Sans MT"/>
                <a:cs typeface="Gill Sans MT"/>
              </a:rPr>
              <a:t>só existe </a:t>
            </a:r>
            <a:r>
              <a:rPr sz="1800" spc="-10" dirty="0">
                <a:latin typeface="Gill Sans MT"/>
                <a:cs typeface="Gill Sans MT"/>
              </a:rPr>
              <a:t>na língua </a:t>
            </a:r>
            <a:r>
              <a:rPr sz="1800" dirty="0">
                <a:latin typeface="Gill Sans MT"/>
                <a:cs typeface="Gill Sans MT"/>
              </a:rPr>
              <a:t>um  </a:t>
            </a:r>
            <a:r>
              <a:rPr sz="1800" spc="-5" dirty="0">
                <a:latin typeface="Gill Sans MT"/>
                <a:cs typeface="Gill Sans MT"/>
              </a:rPr>
              <a:t>grafema </a:t>
            </a:r>
            <a:r>
              <a:rPr sz="1800" spc="-10" dirty="0">
                <a:latin typeface="Gill Sans MT"/>
                <a:cs typeface="Gill Sans MT"/>
              </a:rPr>
              <a:t>para </a:t>
            </a:r>
            <a:r>
              <a:rPr sz="1800" spc="-5" dirty="0">
                <a:latin typeface="Gill Sans MT"/>
                <a:cs typeface="Gill Sans MT"/>
              </a:rPr>
              <a:t>notar determinado fonema (é </a:t>
            </a:r>
            <a:r>
              <a:rPr sz="1800" dirty="0">
                <a:latin typeface="Gill Sans MT"/>
                <a:cs typeface="Gill Sans MT"/>
              </a:rPr>
              <a:t>o </a:t>
            </a:r>
            <a:r>
              <a:rPr sz="1800" spc="-5" dirty="0">
                <a:latin typeface="Gill Sans MT"/>
                <a:cs typeface="Gill Sans MT"/>
              </a:rPr>
              <a:t>caso de </a:t>
            </a:r>
            <a:r>
              <a:rPr sz="1800" spc="-140" dirty="0">
                <a:latin typeface="Gill Sans MT"/>
                <a:cs typeface="Gill Sans MT"/>
              </a:rPr>
              <a:t>P, </a:t>
            </a:r>
            <a:r>
              <a:rPr sz="1800" spc="-5" dirty="0">
                <a:latin typeface="Gill Sans MT"/>
                <a:cs typeface="Gill Sans MT"/>
              </a:rPr>
              <a:t>B, </a:t>
            </a:r>
            <a:r>
              <a:rPr sz="1800" spc="-114" dirty="0">
                <a:latin typeface="Gill Sans MT"/>
                <a:cs typeface="Gill Sans MT"/>
              </a:rPr>
              <a:t>T, </a:t>
            </a:r>
            <a:r>
              <a:rPr sz="1800" spc="-65" dirty="0">
                <a:latin typeface="Gill Sans MT"/>
                <a:cs typeface="Gill Sans MT"/>
              </a:rPr>
              <a:t>D, </a:t>
            </a:r>
            <a:r>
              <a:rPr sz="1800" spc="-130" dirty="0">
                <a:latin typeface="Gill Sans MT"/>
                <a:cs typeface="Gill Sans MT"/>
              </a:rPr>
              <a:t>F, </a:t>
            </a:r>
            <a:r>
              <a:rPr sz="1800" spc="-5" dirty="0">
                <a:latin typeface="Gill Sans MT"/>
                <a:cs typeface="Gill Sans MT"/>
              </a:rPr>
              <a:t>V). </a:t>
            </a:r>
            <a:r>
              <a:rPr sz="1800" spc="-20" dirty="0">
                <a:latin typeface="Gill Sans MT"/>
                <a:cs typeface="Gill Sans MT"/>
              </a:rPr>
              <a:t>Por  </a:t>
            </a:r>
            <a:r>
              <a:rPr sz="1800" spc="-15" dirty="0">
                <a:latin typeface="Gill Sans MT"/>
                <a:cs typeface="Gill Sans MT"/>
              </a:rPr>
              <a:t>exemplo, </a:t>
            </a:r>
            <a:r>
              <a:rPr sz="1800" dirty="0">
                <a:latin typeface="Gill Sans MT"/>
                <a:cs typeface="Gill Sans MT"/>
              </a:rPr>
              <a:t>o P </a:t>
            </a:r>
            <a:r>
              <a:rPr sz="1800" spc="-10" dirty="0">
                <a:latin typeface="Gill Sans MT"/>
                <a:cs typeface="Gill Sans MT"/>
              </a:rPr>
              <a:t>representará sempre </a:t>
            </a:r>
            <a:r>
              <a:rPr sz="1800" dirty="0">
                <a:latin typeface="Gill Sans MT"/>
                <a:cs typeface="Gill Sans MT"/>
              </a:rPr>
              <a:t>o </a:t>
            </a:r>
            <a:r>
              <a:rPr sz="1800" spc="-5" dirty="0">
                <a:latin typeface="Gill Sans MT"/>
                <a:cs typeface="Gill Sans MT"/>
              </a:rPr>
              <a:t>fonema /p/ </a:t>
            </a:r>
            <a:r>
              <a:rPr sz="1800" spc="-10" dirty="0">
                <a:latin typeface="Gill Sans MT"/>
                <a:cs typeface="Gill Sans MT"/>
              </a:rPr>
              <a:t>(pato, </a:t>
            </a:r>
            <a:r>
              <a:rPr sz="1800" spc="-5" dirty="0">
                <a:latin typeface="Gill Sans MT"/>
                <a:cs typeface="Gill Sans MT"/>
              </a:rPr>
              <a:t>capa, </a:t>
            </a:r>
            <a:r>
              <a:rPr sz="1800" spc="-10" dirty="0">
                <a:latin typeface="Gill Sans MT"/>
                <a:cs typeface="Gill Sans MT"/>
              </a:rPr>
              <a:t>chapéu, entre  </a:t>
            </a:r>
            <a:r>
              <a:rPr sz="1800" spc="-5" dirty="0">
                <a:latin typeface="Gill Sans MT"/>
                <a:cs typeface="Gill Sans MT"/>
              </a:rPr>
              <a:t>outras), independente da posição </a:t>
            </a:r>
            <a:r>
              <a:rPr sz="1800" dirty="0">
                <a:latin typeface="Gill Sans MT"/>
                <a:cs typeface="Gill Sans MT"/>
              </a:rPr>
              <a:t>em que </a:t>
            </a:r>
            <a:r>
              <a:rPr sz="1800" spc="-15" dirty="0">
                <a:latin typeface="Gill Sans MT"/>
                <a:cs typeface="Gill Sans MT"/>
              </a:rPr>
              <a:t>apareça </a:t>
            </a:r>
            <a:r>
              <a:rPr sz="1800" dirty="0">
                <a:latin typeface="Gill Sans MT"/>
                <a:cs typeface="Gill Sans MT"/>
              </a:rPr>
              <a:t>na </a:t>
            </a:r>
            <a:r>
              <a:rPr sz="1800" spc="-15" dirty="0">
                <a:latin typeface="Gill Sans MT"/>
                <a:cs typeface="Gill Sans MT"/>
              </a:rPr>
              <a:t>palavra. </a:t>
            </a:r>
            <a:r>
              <a:rPr sz="1800" dirty="0">
                <a:latin typeface="Gill Sans MT"/>
                <a:cs typeface="Gill Sans MT"/>
              </a:rPr>
              <a:t>A </a:t>
            </a:r>
            <a:r>
              <a:rPr sz="1800" spc="-5" dirty="0">
                <a:latin typeface="Gill Sans MT"/>
                <a:cs typeface="Gill Sans MT"/>
              </a:rPr>
              <a:t>grafia  desses sons </a:t>
            </a:r>
            <a:r>
              <a:rPr sz="1800" spc="-10" dirty="0">
                <a:latin typeface="Gill Sans MT"/>
                <a:cs typeface="Gill Sans MT"/>
              </a:rPr>
              <a:t>não </a:t>
            </a:r>
            <a:r>
              <a:rPr sz="1800" spc="-5" dirty="0">
                <a:latin typeface="Gill Sans MT"/>
                <a:cs typeface="Gill Sans MT"/>
              </a:rPr>
              <a:t>impõe dificuldades </a:t>
            </a:r>
            <a:r>
              <a:rPr sz="1800" spc="-10" dirty="0">
                <a:latin typeface="Gill Sans MT"/>
                <a:cs typeface="Gill Sans MT"/>
              </a:rPr>
              <a:t>às </a:t>
            </a:r>
            <a:r>
              <a:rPr sz="1800" spc="-5" dirty="0">
                <a:latin typeface="Gill Sans MT"/>
                <a:cs typeface="Gill Sans MT"/>
              </a:rPr>
              <a:t>crianças </a:t>
            </a:r>
            <a:r>
              <a:rPr sz="1800" dirty="0">
                <a:latin typeface="Gill Sans MT"/>
                <a:cs typeface="Gill Sans MT"/>
              </a:rPr>
              <a:t>que já </a:t>
            </a:r>
            <a:r>
              <a:rPr sz="1800" spc="-5" dirty="0">
                <a:latin typeface="Gill Sans MT"/>
                <a:cs typeface="Gill Sans MT"/>
              </a:rPr>
              <a:t>começaram </a:t>
            </a:r>
            <a:r>
              <a:rPr sz="1800" dirty="0">
                <a:latin typeface="Gill Sans MT"/>
                <a:cs typeface="Gill Sans MT"/>
              </a:rPr>
              <a:t>a  </a:t>
            </a:r>
            <a:r>
              <a:rPr sz="1800" spc="-10" dirty="0">
                <a:latin typeface="Gill Sans MT"/>
                <a:cs typeface="Gill Sans MT"/>
              </a:rPr>
              <a:t>perceber </a:t>
            </a:r>
            <a:r>
              <a:rPr sz="1800" dirty="0">
                <a:latin typeface="Gill Sans MT"/>
                <a:cs typeface="Gill Sans MT"/>
              </a:rPr>
              <a:t>essa </a:t>
            </a:r>
            <a:r>
              <a:rPr sz="1800" spc="-10" dirty="0">
                <a:latin typeface="Gill Sans MT"/>
                <a:cs typeface="Gill Sans MT"/>
              </a:rPr>
              <a:t>relação </a:t>
            </a:r>
            <a:r>
              <a:rPr sz="1800" dirty="0">
                <a:latin typeface="Gill Sans MT"/>
                <a:cs typeface="Gill Sans MT"/>
              </a:rPr>
              <a:t>já no momento </a:t>
            </a:r>
            <a:r>
              <a:rPr sz="1800" spc="-5" dirty="0">
                <a:latin typeface="Gill Sans MT"/>
                <a:cs typeface="Gill Sans MT"/>
              </a:rPr>
              <a:t>da </a:t>
            </a:r>
            <a:r>
              <a:rPr sz="1800" spc="-10" dirty="0">
                <a:latin typeface="Gill Sans MT"/>
                <a:cs typeface="Gill Sans MT"/>
              </a:rPr>
              <a:t>apropriação </a:t>
            </a:r>
            <a:r>
              <a:rPr sz="1800" spc="-5" dirty="0">
                <a:latin typeface="Gill Sans MT"/>
                <a:cs typeface="Gill Sans MT"/>
              </a:rPr>
              <a:t>do</a:t>
            </a:r>
            <a:r>
              <a:rPr sz="1800" spc="-7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SEA.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marL="3992245">
              <a:lnSpc>
                <a:spcPct val="100000"/>
              </a:lnSpc>
            </a:pPr>
            <a:r>
              <a:rPr sz="1800" spc="-5" dirty="0">
                <a:latin typeface="Gill Sans MT"/>
                <a:cs typeface="Gill Sans MT"/>
              </a:rPr>
              <a:t>Caderno</a:t>
            </a:r>
            <a:r>
              <a:rPr sz="1800" spc="-25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Pacto,</a:t>
            </a:r>
            <a:r>
              <a:rPr sz="1800" spc="-210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Unidade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3,</a:t>
            </a:r>
            <a:r>
              <a:rPr sz="1800" spc="-190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p.</a:t>
            </a:r>
            <a:r>
              <a:rPr sz="1800" spc="-200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20.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260347" y="4076700"/>
            <a:ext cx="7344156" cy="864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66571" y="369442"/>
            <a:ext cx="7426325" cy="3579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r>
              <a:rPr sz="1800" b="1" spc="-5" dirty="0">
                <a:latin typeface="Gill Sans MT"/>
                <a:cs typeface="Gill Sans MT"/>
              </a:rPr>
              <a:t>Regulares</a:t>
            </a:r>
            <a:r>
              <a:rPr sz="1800" b="1" spc="409" dirty="0">
                <a:latin typeface="Gill Sans MT"/>
                <a:cs typeface="Gill Sans MT"/>
              </a:rPr>
              <a:t> </a:t>
            </a:r>
            <a:r>
              <a:rPr sz="1800" b="1" spc="-5" dirty="0">
                <a:latin typeface="Gill Sans MT"/>
                <a:cs typeface="Gill Sans MT"/>
              </a:rPr>
              <a:t>Contextuais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 marR="24765" algn="just">
              <a:lnSpc>
                <a:spcPct val="100000"/>
              </a:lnSpc>
            </a:pPr>
            <a:r>
              <a:rPr sz="1800" spc="-5" dirty="0">
                <a:latin typeface="Gill Sans MT"/>
                <a:cs typeface="Gill Sans MT"/>
              </a:rPr>
              <a:t>As </a:t>
            </a:r>
            <a:r>
              <a:rPr sz="1800" spc="-10" dirty="0">
                <a:latin typeface="Gill Sans MT"/>
                <a:cs typeface="Gill Sans MT"/>
              </a:rPr>
              <a:t>regularidades </a:t>
            </a:r>
            <a:r>
              <a:rPr sz="1800" spc="-5" dirty="0">
                <a:latin typeface="Gill Sans MT"/>
                <a:cs typeface="Gill Sans MT"/>
              </a:rPr>
              <a:t>contextuais, </a:t>
            </a:r>
            <a:r>
              <a:rPr sz="1800" dirty="0">
                <a:latin typeface="Gill Sans MT"/>
                <a:cs typeface="Gill Sans MT"/>
              </a:rPr>
              <a:t>por sua </a:t>
            </a:r>
            <a:r>
              <a:rPr sz="1800" spc="-15" dirty="0">
                <a:latin typeface="Gill Sans MT"/>
                <a:cs typeface="Gill Sans MT"/>
              </a:rPr>
              <a:t>vez, ocorrem </a:t>
            </a:r>
            <a:r>
              <a:rPr sz="1800" spc="-5" dirty="0">
                <a:latin typeface="Gill Sans MT"/>
                <a:cs typeface="Gill Sans MT"/>
              </a:rPr>
              <a:t>quando </a:t>
            </a:r>
            <a:r>
              <a:rPr sz="1800" dirty="0">
                <a:latin typeface="Gill Sans MT"/>
                <a:cs typeface="Gill Sans MT"/>
              </a:rPr>
              <a:t>a </a:t>
            </a:r>
            <a:r>
              <a:rPr sz="1800" spc="-10" dirty="0">
                <a:latin typeface="Gill Sans MT"/>
                <a:cs typeface="Gill Sans MT"/>
              </a:rPr>
              <a:t>relação </a:t>
            </a:r>
            <a:r>
              <a:rPr sz="1800" spc="-5" dirty="0">
                <a:latin typeface="Gill Sans MT"/>
                <a:cs typeface="Gill Sans MT"/>
              </a:rPr>
              <a:t>letra-som  </a:t>
            </a:r>
            <a:r>
              <a:rPr sz="1800" dirty="0">
                <a:latin typeface="Gill Sans MT"/>
                <a:cs typeface="Gill Sans MT"/>
              </a:rPr>
              <a:t>é </a:t>
            </a:r>
            <a:r>
              <a:rPr sz="1800" spc="-5" dirty="0">
                <a:latin typeface="Gill Sans MT"/>
                <a:cs typeface="Gill Sans MT"/>
              </a:rPr>
              <a:t>determinada </a:t>
            </a:r>
            <a:r>
              <a:rPr sz="1800" dirty="0">
                <a:latin typeface="Gill Sans MT"/>
                <a:cs typeface="Gill Sans MT"/>
              </a:rPr>
              <a:t>pela </a:t>
            </a:r>
            <a:r>
              <a:rPr sz="1800" u="sng" spc="-5" dirty="0">
                <a:solidFill>
                  <a:srgbClr val="FF0000"/>
                </a:solidFill>
                <a:latin typeface="Gill Sans MT"/>
                <a:cs typeface="Gill Sans MT"/>
              </a:rPr>
              <a:t>posição </a:t>
            </a:r>
            <a:r>
              <a:rPr sz="1800" spc="-5" dirty="0">
                <a:latin typeface="Gill Sans MT"/>
                <a:cs typeface="Gill Sans MT"/>
              </a:rPr>
              <a:t>(contexto) </a:t>
            </a:r>
            <a:r>
              <a:rPr sz="1800" dirty="0">
                <a:latin typeface="Gill Sans MT"/>
                <a:cs typeface="Gill Sans MT"/>
              </a:rPr>
              <a:t>em </a:t>
            </a:r>
            <a:r>
              <a:rPr sz="1800" spc="-5" dirty="0">
                <a:latin typeface="Gill Sans MT"/>
                <a:cs typeface="Gill Sans MT"/>
              </a:rPr>
              <a:t>que </a:t>
            </a:r>
            <a:r>
              <a:rPr sz="1800" dirty="0">
                <a:latin typeface="Gill Sans MT"/>
                <a:cs typeface="Gill Sans MT"/>
              </a:rPr>
              <a:t>a </a:t>
            </a:r>
            <a:r>
              <a:rPr sz="1800" spc="-5" dirty="0">
                <a:latin typeface="Gill Sans MT"/>
                <a:cs typeface="Gill Sans MT"/>
              </a:rPr>
              <a:t>letra </a:t>
            </a:r>
            <a:r>
              <a:rPr sz="1800" spc="-10" dirty="0">
                <a:latin typeface="Gill Sans MT"/>
                <a:cs typeface="Gill Sans MT"/>
              </a:rPr>
              <a:t>aparece dentro da  palavra. </a:t>
            </a:r>
            <a:r>
              <a:rPr sz="1800" spc="-20" dirty="0">
                <a:latin typeface="Gill Sans MT"/>
                <a:cs typeface="Gill Sans MT"/>
              </a:rPr>
              <a:t>Por </a:t>
            </a:r>
            <a:r>
              <a:rPr sz="1800" spc="-10" dirty="0">
                <a:latin typeface="Gill Sans MT"/>
                <a:cs typeface="Gill Sans MT"/>
              </a:rPr>
              <a:t>exemplo: </a:t>
            </a:r>
            <a:r>
              <a:rPr sz="1800" dirty="0">
                <a:latin typeface="Gill Sans MT"/>
                <a:cs typeface="Gill Sans MT"/>
              </a:rPr>
              <a:t>o </a:t>
            </a:r>
            <a:r>
              <a:rPr sz="1800" spc="-10" dirty="0">
                <a:latin typeface="Gill Sans MT"/>
                <a:cs typeface="Gill Sans MT"/>
              </a:rPr>
              <a:t>uso do </a:t>
            </a:r>
            <a:r>
              <a:rPr sz="1800" dirty="0">
                <a:latin typeface="Gill Sans MT"/>
                <a:cs typeface="Gill Sans MT"/>
              </a:rPr>
              <a:t>C ou </a:t>
            </a:r>
            <a:r>
              <a:rPr sz="1800" spc="-5" dirty="0">
                <a:latin typeface="Gill Sans MT"/>
                <a:cs typeface="Gill Sans MT"/>
              </a:rPr>
              <a:t>QU relaciona-se </a:t>
            </a:r>
            <a:r>
              <a:rPr sz="1800" spc="-10" dirty="0">
                <a:latin typeface="Gill Sans MT"/>
                <a:cs typeface="Gill Sans MT"/>
              </a:rPr>
              <a:t>ao </a:t>
            </a:r>
            <a:r>
              <a:rPr sz="1800" spc="-5" dirty="0">
                <a:latin typeface="Gill Sans MT"/>
                <a:cs typeface="Gill Sans MT"/>
              </a:rPr>
              <a:t>som /k/, mas depende  da </a:t>
            </a:r>
            <a:r>
              <a:rPr sz="1800" spc="-10" dirty="0">
                <a:latin typeface="Gill Sans MT"/>
                <a:cs typeface="Gill Sans MT"/>
              </a:rPr>
              <a:t>vogal </a:t>
            </a:r>
            <a:r>
              <a:rPr sz="1800" spc="-5" dirty="0">
                <a:latin typeface="Gill Sans MT"/>
                <a:cs typeface="Gill Sans MT"/>
              </a:rPr>
              <a:t>com que forme </a:t>
            </a:r>
            <a:r>
              <a:rPr sz="1800" dirty="0">
                <a:latin typeface="Gill Sans MT"/>
                <a:cs typeface="Gill Sans MT"/>
              </a:rPr>
              <a:t>sílaba </a:t>
            </a:r>
            <a:r>
              <a:rPr sz="1800" spc="-5" dirty="0">
                <a:latin typeface="Gill Sans MT"/>
                <a:cs typeface="Gill Sans MT"/>
              </a:rPr>
              <a:t>(casa, pequeno). </a:t>
            </a:r>
            <a:r>
              <a:rPr sz="1800" dirty="0">
                <a:latin typeface="Gill Sans MT"/>
                <a:cs typeface="Gill Sans MT"/>
              </a:rPr>
              <a:t>Uma </a:t>
            </a:r>
            <a:r>
              <a:rPr sz="1800" spc="-5" dirty="0">
                <a:latin typeface="Gill Sans MT"/>
                <a:cs typeface="Gill Sans MT"/>
              </a:rPr>
              <a:t>dificuldade para </a:t>
            </a:r>
            <a:r>
              <a:rPr sz="1800" spc="-10" dirty="0">
                <a:latin typeface="Gill Sans MT"/>
                <a:cs typeface="Gill Sans MT"/>
              </a:rPr>
              <a:t>as </a:t>
            </a:r>
            <a:r>
              <a:rPr sz="1800" spc="-5" dirty="0">
                <a:latin typeface="Gill Sans MT"/>
                <a:cs typeface="Gill Sans MT"/>
              </a:rPr>
              <a:t>crianças  </a:t>
            </a:r>
            <a:r>
              <a:rPr sz="1800" dirty="0">
                <a:latin typeface="Gill Sans MT"/>
                <a:cs typeface="Gill Sans MT"/>
              </a:rPr>
              <a:t>está </a:t>
            </a:r>
            <a:r>
              <a:rPr sz="1800" spc="-10" dirty="0">
                <a:latin typeface="Gill Sans MT"/>
                <a:cs typeface="Gill Sans MT"/>
              </a:rPr>
              <a:t>relacionada </a:t>
            </a:r>
            <a:r>
              <a:rPr sz="1800" dirty="0">
                <a:latin typeface="Gill Sans MT"/>
                <a:cs typeface="Gill Sans MT"/>
              </a:rPr>
              <a:t>à escrita </a:t>
            </a:r>
            <a:r>
              <a:rPr sz="1800" spc="-10" dirty="0">
                <a:latin typeface="Gill Sans MT"/>
                <a:cs typeface="Gill Sans MT"/>
              </a:rPr>
              <a:t>das vogais </a:t>
            </a:r>
            <a:r>
              <a:rPr sz="1800" spc="-5" dirty="0">
                <a:latin typeface="Gill Sans MT"/>
                <a:cs typeface="Gill Sans MT"/>
              </a:rPr>
              <a:t>nasais </a:t>
            </a:r>
            <a:r>
              <a:rPr sz="1800" dirty="0">
                <a:latin typeface="Gill Sans MT"/>
                <a:cs typeface="Gill Sans MT"/>
              </a:rPr>
              <a:t>e </a:t>
            </a:r>
            <a:r>
              <a:rPr sz="1800" spc="-10" dirty="0">
                <a:latin typeface="Gill Sans MT"/>
                <a:cs typeface="Gill Sans MT"/>
              </a:rPr>
              <a:t>dos </a:t>
            </a:r>
            <a:r>
              <a:rPr sz="1800" spc="-5" dirty="0">
                <a:latin typeface="Gill Sans MT"/>
                <a:cs typeface="Gill Sans MT"/>
              </a:rPr>
              <a:t>ditongos nasais, </a:t>
            </a:r>
            <a:r>
              <a:rPr sz="1800" dirty="0">
                <a:latin typeface="Gill Sans MT"/>
                <a:cs typeface="Gill Sans MT"/>
              </a:rPr>
              <a:t>o que </a:t>
            </a:r>
            <a:r>
              <a:rPr sz="1800" spc="-5" dirty="0">
                <a:latin typeface="Gill Sans MT"/>
                <a:cs typeface="Gill Sans MT"/>
              </a:rPr>
              <a:t>pode  </a:t>
            </a:r>
            <a:r>
              <a:rPr sz="1800" dirty="0">
                <a:latin typeface="Gill Sans MT"/>
                <a:cs typeface="Gill Sans MT"/>
              </a:rPr>
              <a:t>ser explicado </a:t>
            </a:r>
            <a:r>
              <a:rPr sz="1800" spc="-5" dirty="0">
                <a:latin typeface="Gill Sans MT"/>
                <a:cs typeface="Gill Sans MT"/>
              </a:rPr>
              <a:t>pela quantidade de possibilidades que </a:t>
            </a:r>
            <a:r>
              <a:rPr sz="1800" dirty="0">
                <a:latin typeface="Gill Sans MT"/>
                <a:cs typeface="Gill Sans MT"/>
              </a:rPr>
              <a:t>existe na </a:t>
            </a:r>
            <a:r>
              <a:rPr sz="1800" spc="-5" dirty="0">
                <a:latin typeface="Gill Sans MT"/>
                <a:cs typeface="Gill Sans MT"/>
              </a:rPr>
              <a:t>língua </a:t>
            </a:r>
            <a:r>
              <a:rPr sz="1800" dirty="0">
                <a:latin typeface="Gill Sans MT"/>
                <a:cs typeface="Gill Sans MT"/>
              </a:rPr>
              <a:t>portuguesa  </a:t>
            </a:r>
            <a:r>
              <a:rPr sz="1800" spc="-5" dirty="0">
                <a:latin typeface="Gill Sans MT"/>
                <a:cs typeface="Gill Sans MT"/>
              </a:rPr>
              <a:t>para </a:t>
            </a:r>
            <a:r>
              <a:rPr sz="1800" spc="-15" dirty="0">
                <a:latin typeface="Gill Sans MT"/>
                <a:cs typeface="Gill Sans MT"/>
              </a:rPr>
              <a:t>marcar </a:t>
            </a:r>
            <a:r>
              <a:rPr sz="1800" dirty="0">
                <a:latin typeface="Gill Sans MT"/>
                <a:cs typeface="Gill Sans MT"/>
              </a:rPr>
              <a:t>a </a:t>
            </a:r>
            <a:r>
              <a:rPr sz="1800" spc="-5" dirty="0">
                <a:latin typeface="Gill Sans MT"/>
                <a:cs typeface="Gill Sans MT"/>
              </a:rPr>
              <a:t>nasalidade: </a:t>
            </a:r>
            <a:r>
              <a:rPr sz="1800" spc="-10" dirty="0">
                <a:latin typeface="Gill Sans MT"/>
                <a:cs typeface="Gill Sans MT"/>
              </a:rPr>
              <a:t>M/N em </a:t>
            </a:r>
            <a:r>
              <a:rPr sz="1800" spc="-5" dirty="0">
                <a:latin typeface="Gill Sans MT"/>
                <a:cs typeface="Gill Sans MT"/>
              </a:rPr>
              <a:t>posição </a:t>
            </a:r>
            <a:r>
              <a:rPr sz="1800" dirty="0">
                <a:latin typeface="Gill Sans MT"/>
                <a:cs typeface="Gill Sans MT"/>
              </a:rPr>
              <a:t>final </a:t>
            </a:r>
            <a:r>
              <a:rPr sz="1800" spc="-5" dirty="0">
                <a:latin typeface="Gill Sans MT"/>
                <a:cs typeface="Gill Sans MT"/>
              </a:rPr>
              <a:t>de sílaba </a:t>
            </a:r>
            <a:r>
              <a:rPr sz="1800" spc="-15" dirty="0">
                <a:latin typeface="Gill Sans MT"/>
                <a:cs typeface="Gill Sans MT"/>
              </a:rPr>
              <a:t>(campo, </a:t>
            </a:r>
            <a:r>
              <a:rPr sz="1800" spc="-5" dirty="0">
                <a:latin typeface="Gill Sans MT"/>
                <a:cs typeface="Gill Sans MT"/>
              </a:rPr>
              <a:t>canto), </a:t>
            </a:r>
            <a:r>
              <a:rPr sz="1800" dirty="0">
                <a:latin typeface="Gill Sans MT"/>
                <a:cs typeface="Gill Sans MT"/>
              </a:rPr>
              <a:t>uso </a:t>
            </a:r>
            <a:r>
              <a:rPr sz="1800" spc="-20" dirty="0">
                <a:latin typeface="Gill Sans MT"/>
                <a:cs typeface="Gill Sans MT"/>
              </a:rPr>
              <a:t>do  </a:t>
            </a:r>
            <a:r>
              <a:rPr sz="1800" dirty="0">
                <a:latin typeface="Gill Sans MT"/>
                <a:cs typeface="Gill Sans MT"/>
              </a:rPr>
              <a:t>til </a:t>
            </a:r>
            <a:r>
              <a:rPr sz="1800" spc="-5" dirty="0">
                <a:latin typeface="Gill Sans MT"/>
                <a:cs typeface="Gill Sans MT"/>
              </a:rPr>
              <a:t>(manhã), </a:t>
            </a:r>
            <a:r>
              <a:rPr sz="1800" dirty="0">
                <a:latin typeface="Gill Sans MT"/>
                <a:cs typeface="Gill Sans MT"/>
              </a:rPr>
              <a:t>uso </a:t>
            </a:r>
            <a:r>
              <a:rPr sz="1800" spc="-5" dirty="0">
                <a:latin typeface="Gill Sans MT"/>
                <a:cs typeface="Gill Sans MT"/>
              </a:rPr>
              <a:t>do </a:t>
            </a:r>
            <a:r>
              <a:rPr sz="1800" spc="-10" dirty="0">
                <a:latin typeface="Gill Sans MT"/>
                <a:cs typeface="Gill Sans MT"/>
              </a:rPr>
              <a:t>dígrafo NH </a:t>
            </a:r>
            <a:r>
              <a:rPr sz="1800" spc="-5" dirty="0">
                <a:latin typeface="Gill Sans MT"/>
                <a:cs typeface="Gill Sans MT"/>
              </a:rPr>
              <a:t>(linha), </a:t>
            </a:r>
            <a:r>
              <a:rPr sz="1800" dirty="0">
                <a:latin typeface="Gill Sans MT"/>
                <a:cs typeface="Gill Sans MT"/>
              </a:rPr>
              <a:t>além </a:t>
            </a:r>
            <a:r>
              <a:rPr sz="1800" spc="-5" dirty="0">
                <a:latin typeface="Gill Sans MT"/>
                <a:cs typeface="Gill Sans MT"/>
              </a:rPr>
              <a:t>dos </a:t>
            </a:r>
            <a:r>
              <a:rPr sz="1800" spc="-10" dirty="0">
                <a:latin typeface="Gill Sans MT"/>
                <a:cs typeface="Gill Sans MT"/>
              </a:rPr>
              <a:t>casos </a:t>
            </a:r>
            <a:r>
              <a:rPr sz="1800" spc="-5" dirty="0">
                <a:latin typeface="Gill Sans MT"/>
                <a:cs typeface="Gill Sans MT"/>
              </a:rPr>
              <a:t>de nasalização por  </a:t>
            </a:r>
            <a:r>
              <a:rPr sz="1800" dirty="0">
                <a:latin typeface="Gill Sans MT"/>
                <a:cs typeface="Gill Sans MT"/>
              </a:rPr>
              <a:t>contiguidade, </a:t>
            </a:r>
            <a:r>
              <a:rPr sz="1800" spc="-10" dirty="0">
                <a:latin typeface="Gill Sans MT"/>
                <a:cs typeface="Gill Sans MT"/>
              </a:rPr>
              <a:t>em </a:t>
            </a:r>
            <a:r>
              <a:rPr sz="1800" dirty="0">
                <a:latin typeface="Gill Sans MT"/>
                <a:cs typeface="Gill Sans MT"/>
              </a:rPr>
              <a:t>que a </a:t>
            </a:r>
            <a:r>
              <a:rPr sz="1800" spc="-5" dirty="0">
                <a:latin typeface="Gill Sans MT"/>
                <a:cs typeface="Gill Sans MT"/>
              </a:rPr>
              <a:t>nasalização </a:t>
            </a:r>
            <a:r>
              <a:rPr sz="1800" spc="-15" dirty="0">
                <a:latin typeface="Gill Sans MT"/>
                <a:cs typeface="Gill Sans MT"/>
              </a:rPr>
              <a:t>ocorre porque </a:t>
            </a:r>
            <a:r>
              <a:rPr sz="1800" dirty="0">
                <a:latin typeface="Gill Sans MT"/>
                <a:cs typeface="Gill Sans MT"/>
              </a:rPr>
              <a:t>a sílaba </a:t>
            </a:r>
            <a:r>
              <a:rPr sz="1800" spc="-5" dirty="0">
                <a:latin typeface="Gill Sans MT"/>
                <a:cs typeface="Gill Sans MT"/>
              </a:rPr>
              <a:t>seguinte </a:t>
            </a:r>
            <a:r>
              <a:rPr sz="1800" dirty="0">
                <a:latin typeface="Gill Sans MT"/>
                <a:cs typeface="Gill Sans MT"/>
              </a:rPr>
              <a:t>já </a:t>
            </a:r>
            <a:r>
              <a:rPr sz="1800" spc="-5" dirty="0">
                <a:latin typeface="Gill Sans MT"/>
                <a:cs typeface="Gill Sans MT"/>
              </a:rPr>
              <a:t>começa  </a:t>
            </a:r>
            <a:r>
              <a:rPr sz="1800" dirty="0">
                <a:latin typeface="Gill Sans MT"/>
                <a:cs typeface="Gill Sans MT"/>
              </a:rPr>
              <a:t>com uma consoante nasal –</a:t>
            </a:r>
            <a:r>
              <a:rPr sz="1800" spc="-155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(amo).</a:t>
            </a:r>
            <a:endParaRPr sz="1800">
              <a:latin typeface="Gill Sans MT"/>
              <a:cs typeface="Gill Sans MT"/>
            </a:endParaRPr>
          </a:p>
          <a:p>
            <a:pPr marL="4425315">
              <a:lnSpc>
                <a:spcPct val="100000"/>
              </a:lnSpc>
            </a:pPr>
            <a:r>
              <a:rPr sz="1800" spc="-5" dirty="0">
                <a:latin typeface="Gill Sans MT"/>
                <a:cs typeface="Gill Sans MT"/>
              </a:rPr>
              <a:t>Caderno</a:t>
            </a:r>
            <a:r>
              <a:rPr sz="1800" spc="-25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Pacto,</a:t>
            </a:r>
            <a:r>
              <a:rPr sz="1800" spc="-210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Unidade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3,</a:t>
            </a:r>
            <a:r>
              <a:rPr sz="1800" spc="-190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p.</a:t>
            </a:r>
            <a:r>
              <a:rPr sz="1800" spc="-200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21.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87196" y="4509515"/>
            <a:ext cx="7633716" cy="17282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62128" rIns="0" bIns="0" rtlCol="0">
            <a:spAutoFit/>
          </a:bodyPr>
          <a:lstStyle/>
          <a:p>
            <a:pPr marL="943610">
              <a:lnSpc>
                <a:spcPct val="100000"/>
              </a:lnSpc>
            </a:pPr>
            <a:r>
              <a:rPr spc="-5" dirty="0"/>
              <a:t>Regulares</a:t>
            </a:r>
            <a:r>
              <a:rPr spc="-60" dirty="0"/>
              <a:t> </a:t>
            </a:r>
            <a:r>
              <a:rPr spc="-5" dirty="0"/>
              <a:t>Morfológico-gramaticais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38452" y="1134109"/>
            <a:ext cx="7288530" cy="2756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1115" algn="just">
              <a:lnSpc>
                <a:spcPct val="100000"/>
              </a:lnSpc>
            </a:pPr>
            <a:r>
              <a:rPr sz="1800" spc="-5" dirty="0">
                <a:latin typeface="Gill Sans MT"/>
                <a:cs typeface="Gill Sans MT"/>
              </a:rPr>
              <a:t>As </a:t>
            </a:r>
            <a:r>
              <a:rPr sz="1800" spc="-10" dirty="0">
                <a:latin typeface="Gill Sans MT"/>
                <a:cs typeface="Gill Sans MT"/>
              </a:rPr>
              <a:t>correspondências regulares </a:t>
            </a:r>
            <a:r>
              <a:rPr sz="1800" spc="-5" dirty="0">
                <a:latin typeface="Gill Sans MT"/>
                <a:cs typeface="Gill Sans MT"/>
              </a:rPr>
              <a:t>morfológico-gramaticais são compostas </a:t>
            </a:r>
            <a:r>
              <a:rPr sz="1800" spc="-20" dirty="0">
                <a:latin typeface="Gill Sans MT"/>
                <a:cs typeface="Gill Sans MT"/>
              </a:rPr>
              <a:t>de  </a:t>
            </a:r>
            <a:r>
              <a:rPr sz="1800" spc="-10" dirty="0">
                <a:latin typeface="Gill Sans MT"/>
                <a:cs typeface="Gill Sans MT"/>
              </a:rPr>
              <a:t>regras </a:t>
            </a:r>
            <a:r>
              <a:rPr sz="1800" spc="-5" dirty="0">
                <a:latin typeface="Gill Sans MT"/>
                <a:cs typeface="Gill Sans MT"/>
              </a:rPr>
              <a:t>que </a:t>
            </a:r>
            <a:r>
              <a:rPr sz="1800" spc="-15" dirty="0">
                <a:latin typeface="Gill Sans MT"/>
                <a:cs typeface="Gill Sans MT"/>
              </a:rPr>
              <a:t>envolvem </a:t>
            </a:r>
            <a:r>
              <a:rPr sz="1800" spc="-5" dirty="0">
                <a:latin typeface="Gill Sans MT"/>
                <a:cs typeface="Gill Sans MT"/>
              </a:rPr>
              <a:t>morfemas tanto </a:t>
            </a:r>
            <a:r>
              <a:rPr sz="1800" spc="-10" dirty="0">
                <a:latin typeface="Gill Sans MT"/>
                <a:cs typeface="Gill Sans MT"/>
              </a:rPr>
              <a:t>ligados </a:t>
            </a:r>
            <a:r>
              <a:rPr sz="1800" dirty="0">
                <a:latin typeface="Gill Sans MT"/>
                <a:cs typeface="Gill Sans MT"/>
              </a:rPr>
              <a:t>à </a:t>
            </a:r>
            <a:r>
              <a:rPr sz="1800" spc="-10" dirty="0">
                <a:latin typeface="Gill Sans MT"/>
                <a:cs typeface="Gill Sans MT"/>
              </a:rPr>
              <a:t>formação </a:t>
            </a:r>
            <a:r>
              <a:rPr sz="1800" spc="-5" dirty="0">
                <a:latin typeface="Gill Sans MT"/>
                <a:cs typeface="Gill Sans MT"/>
              </a:rPr>
              <a:t>de </a:t>
            </a:r>
            <a:r>
              <a:rPr sz="1800" spc="-10" dirty="0">
                <a:latin typeface="Gill Sans MT"/>
                <a:cs typeface="Gill Sans MT"/>
              </a:rPr>
              <a:t>palavras </a:t>
            </a:r>
            <a:r>
              <a:rPr sz="1800" dirty="0">
                <a:latin typeface="Gill Sans MT"/>
                <a:cs typeface="Gill Sans MT"/>
              </a:rPr>
              <a:t>por  </a:t>
            </a:r>
            <a:r>
              <a:rPr sz="1800" spc="-5" dirty="0">
                <a:latin typeface="Gill Sans MT"/>
                <a:cs typeface="Gill Sans MT"/>
              </a:rPr>
              <a:t>derivação lexical como por flexão (MORAES, 1998), </a:t>
            </a:r>
            <a:r>
              <a:rPr sz="1800" dirty="0">
                <a:latin typeface="Gill Sans MT"/>
                <a:cs typeface="Gill Sans MT"/>
              </a:rPr>
              <a:t>ou seja, </a:t>
            </a:r>
            <a:r>
              <a:rPr sz="1800" spc="-10" dirty="0">
                <a:latin typeface="Gill Sans MT"/>
                <a:cs typeface="Gill Sans MT"/>
              </a:rPr>
              <a:t>nesses </a:t>
            </a:r>
            <a:r>
              <a:rPr sz="1800" spc="-5" dirty="0">
                <a:latin typeface="Gill Sans MT"/>
                <a:cs typeface="Gill Sans MT"/>
              </a:rPr>
              <a:t>casos, são  </a:t>
            </a:r>
            <a:r>
              <a:rPr sz="1800" dirty="0">
                <a:latin typeface="Gill Sans MT"/>
                <a:cs typeface="Gill Sans MT"/>
              </a:rPr>
              <a:t>os </a:t>
            </a:r>
            <a:r>
              <a:rPr sz="1800" spc="-5" dirty="0">
                <a:latin typeface="Gill Sans MT"/>
                <a:cs typeface="Gill Sans MT"/>
              </a:rPr>
              <a:t>aspectos gramaticais </a:t>
            </a:r>
            <a:r>
              <a:rPr sz="1800" dirty="0">
                <a:latin typeface="Gill Sans MT"/>
                <a:cs typeface="Gill Sans MT"/>
              </a:rPr>
              <a:t>que </a:t>
            </a:r>
            <a:r>
              <a:rPr sz="1800" spc="-5" dirty="0">
                <a:latin typeface="Gill Sans MT"/>
                <a:cs typeface="Gill Sans MT"/>
              </a:rPr>
              <a:t>determinam </a:t>
            </a:r>
            <a:r>
              <a:rPr sz="1800" dirty="0">
                <a:latin typeface="Gill Sans MT"/>
                <a:cs typeface="Gill Sans MT"/>
              </a:rPr>
              <a:t>o </a:t>
            </a:r>
            <a:r>
              <a:rPr sz="1800" spc="-10" dirty="0">
                <a:latin typeface="Gill Sans MT"/>
                <a:cs typeface="Gill Sans MT"/>
              </a:rPr>
              <a:t>grafema </a:t>
            </a:r>
            <a:r>
              <a:rPr sz="1800" dirty="0">
                <a:latin typeface="Gill Sans MT"/>
                <a:cs typeface="Gill Sans MT"/>
              </a:rPr>
              <a:t>que será </a:t>
            </a:r>
            <a:r>
              <a:rPr sz="1800" spc="-10" dirty="0">
                <a:latin typeface="Gill Sans MT"/>
                <a:cs typeface="Gill Sans MT"/>
              </a:rPr>
              <a:t>usado. </a:t>
            </a:r>
            <a:r>
              <a:rPr sz="1800" dirty="0">
                <a:latin typeface="Gill Sans MT"/>
                <a:cs typeface="Gill Sans MT"/>
              </a:rPr>
              <a:t>[...]  </a:t>
            </a:r>
            <a:r>
              <a:rPr sz="1800" spc="-15" dirty="0">
                <a:latin typeface="Gill Sans MT"/>
                <a:cs typeface="Gill Sans MT"/>
              </a:rPr>
              <a:t>sobretudo, </a:t>
            </a:r>
            <a:r>
              <a:rPr sz="1800" dirty="0">
                <a:latin typeface="Gill Sans MT"/>
                <a:cs typeface="Gill Sans MT"/>
              </a:rPr>
              <a:t>em </a:t>
            </a:r>
            <a:r>
              <a:rPr sz="1800" spc="-10" dirty="0">
                <a:latin typeface="Gill Sans MT"/>
                <a:cs typeface="Gill Sans MT"/>
              </a:rPr>
              <a:t>substantivos </a:t>
            </a:r>
            <a:r>
              <a:rPr sz="1800" dirty="0">
                <a:latin typeface="Gill Sans MT"/>
                <a:cs typeface="Gill Sans MT"/>
              </a:rPr>
              <a:t>e </a:t>
            </a:r>
            <a:r>
              <a:rPr sz="1800" spc="-10" dirty="0">
                <a:latin typeface="Gill Sans MT"/>
                <a:cs typeface="Gill Sans MT"/>
              </a:rPr>
              <a:t>adjetivos: </a:t>
            </a:r>
            <a:r>
              <a:rPr sz="1800" spc="-5" dirty="0">
                <a:latin typeface="Gill Sans MT"/>
                <a:cs typeface="Gill Sans MT"/>
              </a:rPr>
              <a:t>sufixo [eza] pode ser escrito com </a:t>
            </a:r>
            <a:r>
              <a:rPr sz="1800" dirty="0">
                <a:latin typeface="Gill Sans MT"/>
                <a:cs typeface="Gill Sans MT"/>
              </a:rPr>
              <a:t>S  ou Z, </a:t>
            </a:r>
            <a:r>
              <a:rPr sz="1800" spc="-5" dirty="0">
                <a:latin typeface="Gill Sans MT"/>
                <a:cs typeface="Gill Sans MT"/>
              </a:rPr>
              <a:t>dependendo da classificação gramatical da </a:t>
            </a:r>
            <a:r>
              <a:rPr sz="1800" spc="-15" dirty="0">
                <a:latin typeface="Gill Sans MT"/>
                <a:cs typeface="Gill Sans MT"/>
              </a:rPr>
              <a:t>palavra </a:t>
            </a:r>
            <a:r>
              <a:rPr sz="1800" dirty="0">
                <a:latin typeface="Gill Sans MT"/>
                <a:cs typeface="Gill Sans MT"/>
              </a:rPr>
              <a:t>(portuguesa, </a:t>
            </a:r>
            <a:r>
              <a:rPr sz="1800" spc="-10" dirty="0">
                <a:latin typeface="Gill Sans MT"/>
                <a:cs typeface="Gill Sans MT"/>
              </a:rPr>
              <a:t>pobreza)  </a:t>
            </a:r>
            <a:r>
              <a:rPr sz="1800" dirty="0">
                <a:latin typeface="Gill Sans MT"/>
                <a:cs typeface="Gill Sans MT"/>
              </a:rPr>
              <a:t>[...] </a:t>
            </a:r>
            <a:r>
              <a:rPr sz="1800" spc="-5" dirty="0">
                <a:latin typeface="Gill Sans MT"/>
                <a:cs typeface="Gill Sans MT"/>
              </a:rPr>
              <a:t>final de </a:t>
            </a:r>
            <a:r>
              <a:rPr sz="1800" spc="-10" dirty="0">
                <a:latin typeface="Gill Sans MT"/>
                <a:cs typeface="Gill Sans MT"/>
              </a:rPr>
              <a:t>verbos </a:t>
            </a:r>
            <a:r>
              <a:rPr sz="1800" spc="-15" dirty="0">
                <a:latin typeface="Gill Sans MT"/>
                <a:cs typeface="Gill Sans MT"/>
              </a:rPr>
              <a:t>regulares </a:t>
            </a:r>
            <a:r>
              <a:rPr sz="1800" dirty="0">
                <a:latin typeface="Gill Sans MT"/>
                <a:cs typeface="Gill Sans MT"/>
              </a:rPr>
              <a:t>na </a:t>
            </a:r>
            <a:r>
              <a:rPr sz="1800" spc="-10" dirty="0">
                <a:latin typeface="Gill Sans MT"/>
                <a:cs typeface="Gill Sans MT"/>
              </a:rPr>
              <a:t>terceira </a:t>
            </a:r>
            <a:r>
              <a:rPr sz="1800" spc="-5" dirty="0">
                <a:latin typeface="Gill Sans MT"/>
                <a:cs typeface="Gill Sans MT"/>
              </a:rPr>
              <a:t>pessoa </a:t>
            </a:r>
            <a:r>
              <a:rPr sz="1800" spc="-10" dirty="0">
                <a:latin typeface="Gill Sans MT"/>
                <a:cs typeface="Gill Sans MT"/>
              </a:rPr>
              <a:t>do passado </a:t>
            </a:r>
            <a:r>
              <a:rPr sz="1800" spc="-5" dirty="0">
                <a:latin typeface="Gill Sans MT"/>
                <a:cs typeface="Gill Sans MT"/>
              </a:rPr>
              <a:t>perfeito </a:t>
            </a:r>
            <a:r>
              <a:rPr sz="1800" spc="-20" dirty="0">
                <a:latin typeface="Gill Sans MT"/>
                <a:cs typeface="Gill Sans MT"/>
              </a:rPr>
              <a:t>do  </a:t>
            </a:r>
            <a:r>
              <a:rPr sz="1800" spc="-10" dirty="0">
                <a:latin typeface="Gill Sans MT"/>
                <a:cs typeface="Gill Sans MT"/>
              </a:rPr>
              <a:t>indicativo </a:t>
            </a:r>
            <a:r>
              <a:rPr sz="1800" dirty="0">
                <a:latin typeface="Gill Sans MT"/>
                <a:cs typeface="Gill Sans MT"/>
              </a:rPr>
              <a:t>( </a:t>
            </a:r>
            <a:r>
              <a:rPr sz="1800" spc="-5" dirty="0">
                <a:latin typeface="Gill Sans MT"/>
                <a:cs typeface="Gill Sans MT"/>
              </a:rPr>
              <a:t>canto</a:t>
            </a:r>
            <a:r>
              <a:rPr sz="1800" b="1" spc="-5" dirty="0">
                <a:latin typeface="Gill Sans MT"/>
                <a:cs typeface="Gill Sans MT"/>
              </a:rPr>
              <a:t>u</a:t>
            </a:r>
            <a:r>
              <a:rPr sz="1800" spc="-5" dirty="0">
                <a:latin typeface="Gill Sans MT"/>
                <a:cs typeface="Gill Sans MT"/>
              </a:rPr>
              <a:t>, bebe</a:t>
            </a:r>
            <a:r>
              <a:rPr sz="1800" b="1" spc="-5" dirty="0">
                <a:latin typeface="Gill Sans MT"/>
                <a:cs typeface="Gill Sans MT"/>
              </a:rPr>
              <a:t>u</a:t>
            </a:r>
            <a:r>
              <a:rPr sz="1800" spc="-5" dirty="0">
                <a:latin typeface="Gill Sans MT"/>
                <a:cs typeface="Gill Sans MT"/>
              </a:rPr>
              <a:t>,</a:t>
            </a:r>
            <a:r>
              <a:rPr sz="1800" spc="-350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sorri</a:t>
            </a:r>
            <a:r>
              <a:rPr sz="1800" b="1" spc="-5" dirty="0">
                <a:latin typeface="Gill Sans MT"/>
                <a:cs typeface="Gill Sans MT"/>
              </a:rPr>
              <a:t>u</a:t>
            </a:r>
            <a:r>
              <a:rPr sz="1800" spc="-5" dirty="0">
                <a:latin typeface="Gill Sans MT"/>
                <a:cs typeface="Gill Sans MT"/>
              </a:rPr>
              <a:t>)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marL="4280535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Gill Sans MT"/>
                <a:cs typeface="Gill Sans MT"/>
              </a:rPr>
              <a:t>Caderno</a:t>
            </a:r>
            <a:r>
              <a:rPr sz="1800" spc="-20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Pacto,</a:t>
            </a:r>
            <a:r>
              <a:rPr sz="1800" spc="-21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Unidade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3,</a:t>
            </a:r>
            <a:r>
              <a:rPr sz="1800" spc="-190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p.</a:t>
            </a:r>
            <a:r>
              <a:rPr sz="1800" spc="-200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21.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32738" y="4941570"/>
            <a:ext cx="7416165" cy="1016635"/>
          </a:xfrm>
          <a:custGeom>
            <a:avLst/>
            <a:gdLst/>
            <a:ahLst/>
            <a:cxnLst/>
            <a:rect l="l" t="t" r="r" b="b"/>
            <a:pathLst>
              <a:path w="7416165" h="1016635">
                <a:moveTo>
                  <a:pt x="0" y="1016507"/>
                </a:moveTo>
                <a:lnTo>
                  <a:pt x="7415783" y="1016507"/>
                </a:lnTo>
                <a:lnTo>
                  <a:pt x="7415783" y="0"/>
                </a:lnTo>
                <a:lnTo>
                  <a:pt x="0" y="0"/>
                </a:lnTo>
                <a:lnTo>
                  <a:pt x="0" y="10165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332738" y="4941570"/>
            <a:ext cx="7416165" cy="1016635"/>
          </a:xfrm>
          <a:prstGeom prst="rect">
            <a:avLst/>
          </a:prstGeom>
          <a:solidFill>
            <a:srgbClr val="FFFFFF"/>
          </a:solidFill>
          <a:ln w="25908">
            <a:solidFill>
              <a:srgbClr val="000000"/>
            </a:solidFill>
          </a:ln>
        </p:spPr>
        <p:txBody>
          <a:bodyPr vert="horz" wrap="square" lIns="0" tIns="23495" rIns="0" bIns="0" rtlCol="0">
            <a:spAutoFit/>
          </a:bodyPr>
          <a:lstStyle/>
          <a:p>
            <a:pPr marL="393700" marR="384810" algn="ctr">
              <a:lnSpc>
                <a:spcPct val="100000"/>
              </a:lnSpc>
              <a:spcBef>
                <a:spcPts val="185"/>
              </a:spcBef>
            </a:pPr>
            <a:r>
              <a:rPr sz="2000" b="1" dirty="0">
                <a:latin typeface="Gill Sans MT"/>
                <a:cs typeface="Gill Sans MT"/>
              </a:rPr>
              <a:t>O </a:t>
            </a:r>
            <a:r>
              <a:rPr sz="2000" b="1" spc="-5" dirty="0">
                <a:latin typeface="Gill Sans MT"/>
                <a:cs typeface="Gill Sans MT"/>
              </a:rPr>
              <a:t>uso dessas regularidades </a:t>
            </a:r>
            <a:r>
              <a:rPr sz="2000" b="1" dirty="0">
                <a:latin typeface="Gill Sans MT"/>
                <a:cs typeface="Gill Sans MT"/>
              </a:rPr>
              <a:t>baseia-se em </a:t>
            </a:r>
            <a:r>
              <a:rPr sz="2000" b="1" spc="-5" dirty="0">
                <a:latin typeface="Gill Sans MT"/>
                <a:cs typeface="Gill Sans MT"/>
              </a:rPr>
              <a:t>regras </a:t>
            </a:r>
            <a:r>
              <a:rPr sz="2000" b="1" spc="5" dirty="0">
                <a:latin typeface="Gill Sans MT"/>
                <a:cs typeface="Gill Sans MT"/>
              </a:rPr>
              <a:t>que,</a:t>
            </a:r>
            <a:r>
              <a:rPr sz="2000" b="1" spc="-360" dirty="0">
                <a:latin typeface="Gill Sans MT"/>
                <a:cs typeface="Gill Sans MT"/>
              </a:rPr>
              <a:t> </a:t>
            </a:r>
            <a:r>
              <a:rPr sz="2000" b="1" dirty="0">
                <a:latin typeface="Gill Sans MT"/>
                <a:cs typeface="Gill Sans MT"/>
              </a:rPr>
              <a:t>aos  poucos, as crianças assimilam a </a:t>
            </a:r>
            <a:r>
              <a:rPr sz="2000" b="1" spc="5" dirty="0">
                <a:latin typeface="Gill Sans MT"/>
                <a:cs typeface="Gill Sans MT"/>
              </a:rPr>
              <a:t>partir </a:t>
            </a:r>
            <a:r>
              <a:rPr sz="2000" b="1" dirty="0">
                <a:latin typeface="Gill Sans MT"/>
                <a:cs typeface="Gill Sans MT"/>
              </a:rPr>
              <a:t>de </a:t>
            </a:r>
            <a:r>
              <a:rPr sz="2000" b="1" spc="-5" dirty="0">
                <a:latin typeface="Gill Sans MT"/>
                <a:cs typeface="Gill Sans MT"/>
              </a:rPr>
              <a:t>um </a:t>
            </a:r>
            <a:r>
              <a:rPr sz="2000" b="1" dirty="0">
                <a:latin typeface="Gill Sans MT"/>
                <a:cs typeface="Gill Sans MT"/>
              </a:rPr>
              <a:t>trabalho  </a:t>
            </a:r>
            <a:r>
              <a:rPr sz="2000" b="1" spc="-5" dirty="0">
                <a:latin typeface="Gill Sans MT"/>
                <a:cs typeface="Gill Sans MT"/>
              </a:rPr>
              <a:t>sistemático,</a:t>
            </a:r>
            <a:r>
              <a:rPr sz="2000" b="1" spc="-400" dirty="0">
                <a:latin typeface="Gill Sans MT"/>
                <a:cs typeface="Gill Sans MT"/>
              </a:rPr>
              <a:t> </a:t>
            </a:r>
            <a:r>
              <a:rPr sz="2000" b="1" dirty="0">
                <a:latin typeface="Gill Sans MT"/>
                <a:cs typeface="Gill Sans MT"/>
              </a:rPr>
              <a:t>cujo princípio é a </a:t>
            </a:r>
            <a:r>
              <a:rPr sz="2000" b="1" spc="-15" dirty="0">
                <a:latin typeface="Gill Sans MT"/>
                <a:cs typeface="Gill Sans MT"/>
              </a:rPr>
              <a:t>reflexão.</a:t>
            </a:r>
            <a:endParaRPr sz="20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78282" rIns="0" bIns="0" rtlCol="0">
            <a:spAutoFit/>
          </a:bodyPr>
          <a:lstStyle/>
          <a:p>
            <a:pPr marL="799465">
              <a:lnSpc>
                <a:spcPct val="100000"/>
              </a:lnSpc>
            </a:pPr>
            <a:r>
              <a:rPr spc="-5" dirty="0"/>
              <a:t>Regulares</a:t>
            </a:r>
            <a:r>
              <a:rPr spc="-125" dirty="0"/>
              <a:t> </a:t>
            </a:r>
            <a:r>
              <a:rPr spc="-10" dirty="0"/>
              <a:t>Irregulares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94612" y="1624584"/>
            <a:ext cx="7640955" cy="13843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5400" algn="just">
              <a:lnSpc>
                <a:spcPct val="100000"/>
              </a:lnSpc>
            </a:pPr>
            <a:r>
              <a:rPr sz="1800" spc="-5" dirty="0">
                <a:latin typeface="Gill Sans MT"/>
                <a:cs typeface="Gill Sans MT"/>
              </a:rPr>
              <a:t>As </a:t>
            </a:r>
            <a:r>
              <a:rPr sz="1800" spc="-10" dirty="0">
                <a:latin typeface="Gill Sans MT"/>
                <a:cs typeface="Gill Sans MT"/>
              </a:rPr>
              <a:t>correspondências irregulares, </a:t>
            </a:r>
            <a:r>
              <a:rPr sz="1800" dirty="0">
                <a:latin typeface="Gill Sans MT"/>
                <a:cs typeface="Gill Sans MT"/>
              </a:rPr>
              <a:t>por </a:t>
            </a:r>
            <a:r>
              <a:rPr sz="1800" spc="-15" dirty="0">
                <a:latin typeface="Gill Sans MT"/>
                <a:cs typeface="Gill Sans MT"/>
              </a:rPr>
              <a:t>outro </a:t>
            </a:r>
            <a:r>
              <a:rPr sz="1800" spc="-20" dirty="0">
                <a:latin typeface="Gill Sans MT"/>
                <a:cs typeface="Gill Sans MT"/>
              </a:rPr>
              <a:t>lado, </a:t>
            </a:r>
            <a:r>
              <a:rPr sz="1800" dirty="0">
                <a:latin typeface="Gill Sans MT"/>
                <a:cs typeface="Gill Sans MT"/>
              </a:rPr>
              <a:t>não </a:t>
            </a:r>
            <a:r>
              <a:rPr sz="1800" spc="-10" dirty="0">
                <a:latin typeface="Gill Sans MT"/>
                <a:cs typeface="Gill Sans MT"/>
              </a:rPr>
              <a:t>apresentam </a:t>
            </a:r>
            <a:r>
              <a:rPr sz="1800" dirty="0">
                <a:latin typeface="Gill Sans MT"/>
                <a:cs typeface="Gill Sans MT"/>
              </a:rPr>
              <a:t>uma </a:t>
            </a:r>
            <a:r>
              <a:rPr sz="1800" spc="-10" dirty="0">
                <a:latin typeface="Gill Sans MT"/>
                <a:cs typeface="Gill Sans MT"/>
              </a:rPr>
              <a:t>regra </a:t>
            </a:r>
            <a:r>
              <a:rPr sz="1800" dirty="0">
                <a:latin typeface="Gill Sans MT"/>
                <a:cs typeface="Gill Sans MT"/>
              </a:rPr>
              <a:t>o  </a:t>
            </a:r>
            <a:r>
              <a:rPr sz="1800" spc="-10" dirty="0">
                <a:latin typeface="Gill Sans MT"/>
                <a:cs typeface="Gill Sans MT"/>
              </a:rPr>
              <a:t>aprendiz </a:t>
            </a:r>
            <a:r>
              <a:rPr sz="1800" dirty="0">
                <a:latin typeface="Gill Sans MT"/>
                <a:cs typeface="Gill Sans MT"/>
              </a:rPr>
              <a:t>a selecionar a </a:t>
            </a:r>
            <a:r>
              <a:rPr sz="1800" spc="-5" dirty="0">
                <a:latin typeface="Gill Sans MT"/>
                <a:cs typeface="Gill Sans MT"/>
              </a:rPr>
              <a:t>letra </a:t>
            </a:r>
            <a:r>
              <a:rPr sz="1800" spc="-10" dirty="0">
                <a:latin typeface="Gill Sans MT"/>
                <a:cs typeface="Gill Sans MT"/>
              </a:rPr>
              <a:t>ou </a:t>
            </a:r>
            <a:r>
              <a:rPr sz="1800" dirty="0">
                <a:latin typeface="Gill Sans MT"/>
                <a:cs typeface="Gill Sans MT"/>
              </a:rPr>
              <a:t>o </a:t>
            </a:r>
            <a:r>
              <a:rPr sz="1800" spc="-10" dirty="0">
                <a:latin typeface="Gill Sans MT"/>
                <a:cs typeface="Gill Sans MT"/>
              </a:rPr>
              <a:t>dígrafo </a:t>
            </a:r>
            <a:r>
              <a:rPr sz="1800" spc="-5" dirty="0">
                <a:latin typeface="Gill Sans MT"/>
                <a:cs typeface="Gill Sans MT"/>
              </a:rPr>
              <a:t>que </a:t>
            </a:r>
            <a:r>
              <a:rPr sz="1800" spc="-15" dirty="0">
                <a:latin typeface="Gill Sans MT"/>
                <a:cs typeface="Gill Sans MT"/>
              </a:rPr>
              <a:t>deverá </a:t>
            </a:r>
            <a:r>
              <a:rPr sz="1800" dirty="0">
                <a:latin typeface="Gill Sans MT"/>
                <a:cs typeface="Gill Sans MT"/>
              </a:rPr>
              <a:t>ser </a:t>
            </a:r>
            <a:r>
              <a:rPr sz="1800" spc="-15" dirty="0">
                <a:latin typeface="Gill Sans MT"/>
                <a:cs typeface="Gill Sans MT"/>
              </a:rPr>
              <a:t>usado. </a:t>
            </a:r>
            <a:r>
              <a:rPr sz="1800" spc="-5" dirty="0">
                <a:latin typeface="Gill Sans MT"/>
                <a:cs typeface="Gill Sans MT"/>
              </a:rPr>
              <a:t>Apenas </a:t>
            </a:r>
            <a:r>
              <a:rPr sz="1800" spc="-15" dirty="0">
                <a:latin typeface="Gill Sans MT"/>
                <a:cs typeface="Gill Sans MT"/>
              </a:rPr>
              <a:t>um  </a:t>
            </a:r>
            <a:r>
              <a:rPr sz="1800" spc="-5" dirty="0">
                <a:latin typeface="Gill Sans MT"/>
                <a:cs typeface="Gill Sans MT"/>
              </a:rPr>
              <a:t>dicionário </a:t>
            </a:r>
            <a:r>
              <a:rPr sz="1800" dirty="0">
                <a:latin typeface="Gill Sans MT"/>
                <a:cs typeface="Gill Sans MT"/>
              </a:rPr>
              <a:t>ou a memorização </a:t>
            </a:r>
            <a:r>
              <a:rPr sz="1800" spc="-5" dirty="0">
                <a:latin typeface="Gill Sans MT"/>
                <a:cs typeface="Gill Sans MT"/>
              </a:rPr>
              <a:t>poderá ajudar </a:t>
            </a:r>
            <a:r>
              <a:rPr sz="1800" dirty="0">
                <a:latin typeface="Gill Sans MT"/>
                <a:cs typeface="Gill Sans MT"/>
              </a:rPr>
              <a:t>nesses casos </a:t>
            </a:r>
            <a:r>
              <a:rPr sz="1800" spc="-5" dirty="0">
                <a:latin typeface="Gill Sans MT"/>
                <a:cs typeface="Gill Sans MT"/>
              </a:rPr>
              <a:t>(MORAIS,</a:t>
            </a:r>
            <a:r>
              <a:rPr sz="1800" spc="-254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1998).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850">
              <a:latin typeface="Times New Roman"/>
              <a:cs typeface="Times New Roman"/>
            </a:endParaRPr>
          </a:p>
          <a:p>
            <a:pPr marL="4639945">
              <a:lnSpc>
                <a:spcPct val="100000"/>
              </a:lnSpc>
            </a:pPr>
            <a:r>
              <a:rPr sz="1800" spc="-5" dirty="0">
                <a:latin typeface="Gill Sans MT"/>
                <a:cs typeface="Gill Sans MT"/>
              </a:rPr>
              <a:t>Caderno</a:t>
            </a:r>
            <a:r>
              <a:rPr sz="1800" spc="-25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Pacto,</a:t>
            </a:r>
            <a:r>
              <a:rPr sz="1800" spc="-210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Unidade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3,</a:t>
            </a:r>
            <a:r>
              <a:rPr sz="1800" spc="-190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p.</a:t>
            </a:r>
            <a:r>
              <a:rPr sz="1800" spc="-200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20.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38452" y="3754501"/>
            <a:ext cx="2788285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Gill Sans MT"/>
                <a:cs typeface="Gill Sans MT"/>
              </a:rPr>
              <a:t>[...] </a:t>
            </a:r>
            <a:r>
              <a:rPr sz="1800" spc="-5" dirty="0">
                <a:latin typeface="Gill Sans MT"/>
                <a:cs typeface="Gill Sans MT"/>
              </a:rPr>
              <a:t>notação  </a:t>
            </a:r>
            <a:r>
              <a:rPr sz="1800" spc="-10" dirty="0">
                <a:latin typeface="Gill Sans MT"/>
                <a:cs typeface="Gill Sans MT"/>
              </a:rPr>
              <a:t>dos  </a:t>
            </a:r>
            <a:r>
              <a:rPr sz="1800" spc="-5" dirty="0">
                <a:latin typeface="Gill Sans MT"/>
                <a:cs typeface="Gill Sans MT"/>
              </a:rPr>
              <a:t>fonemas</a:t>
            </a:r>
            <a:r>
              <a:rPr sz="1800" spc="204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/s/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07840" y="3754501"/>
            <a:ext cx="4459605" cy="2870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15" dirty="0">
                <a:latin typeface="Gill Sans MT"/>
                <a:cs typeface="Gill Sans MT"/>
              </a:rPr>
              <a:t>(seguro, </a:t>
            </a:r>
            <a:r>
              <a:rPr sz="1800" dirty="0">
                <a:latin typeface="Gill Sans MT"/>
                <a:cs typeface="Gill Sans MT"/>
              </a:rPr>
              <a:t>cidade, </a:t>
            </a:r>
            <a:r>
              <a:rPr sz="1800" spc="-10" dirty="0">
                <a:latin typeface="Gill Sans MT"/>
                <a:cs typeface="Gill Sans MT"/>
              </a:rPr>
              <a:t>auxílio, cassino, </a:t>
            </a:r>
            <a:r>
              <a:rPr sz="1800" spc="-5" dirty="0">
                <a:latin typeface="Gill Sans MT"/>
                <a:cs typeface="Gill Sans MT"/>
              </a:rPr>
              <a:t>piscina, </a:t>
            </a:r>
            <a:r>
              <a:rPr sz="1800" spc="225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cresça,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38452" y="4028820"/>
            <a:ext cx="7315200" cy="732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latin typeface="Gill Sans MT"/>
                <a:cs typeface="Gill Sans MT"/>
              </a:rPr>
              <a:t>força, </a:t>
            </a:r>
            <a:r>
              <a:rPr sz="1800" spc="-10" dirty="0">
                <a:latin typeface="Gill Sans MT"/>
                <a:cs typeface="Gill Sans MT"/>
              </a:rPr>
              <a:t>exceto,)</a:t>
            </a:r>
            <a:r>
              <a:rPr sz="1800" spc="-10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/z/ </a:t>
            </a:r>
            <a:r>
              <a:rPr sz="1800" spc="-5" dirty="0">
                <a:latin typeface="Gill Sans MT"/>
                <a:cs typeface="Gill Sans MT"/>
              </a:rPr>
              <a:t>(zebu, </a:t>
            </a:r>
            <a:r>
              <a:rPr sz="1800" dirty="0">
                <a:latin typeface="Gill Sans MT"/>
                <a:cs typeface="Gill Sans MT"/>
              </a:rPr>
              <a:t>casa, exame)...</a:t>
            </a:r>
            <a:endParaRPr sz="1800">
              <a:latin typeface="Gill Sans MT"/>
              <a:cs typeface="Gill Sans MT"/>
            </a:endParaRPr>
          </a:p>
          <a:p>
            <a:pPr marL="4364355">
              <a:lnSpc>
                <a:spcPct val="100000"/>
              </a:lnSpc>
              <a:spcBef>
                <a:spcPts val="1350"/>
              </a:spcBef>
            </a:pPr>
            <a:r>
              <a:rPr sz="1800" spc="-5" dirty="0">
                <a:latin typeface="Gill Sans MT"/>
                <a:cs typeface="Gill Sans MT"/>
              </a:rPr>
              <a:t>Caderno</a:t>
            </a:r>
            <a:r>
              <a:rPr sz="1800" spc="-25" dirty="0">
                <a:latin typeface="Gill Sans MT"/>
                <a:cs typeface="Gill Sans MT"/>
              </a:rPr>
              <a:t> </a:t>
            </a:r>
            <a:r>
              <a:rPr sz="1800" spc="-10" dirty="0">
                <a:latin typeface="Gill Sans MT"/>
                <a:cs typeface="Gill Sans MT"/>
              </a:rPr>
              <a:t>Pacto,</a:t>
            </a:r>
            <a:r>
              <a:rPr sz="1800" spc="-210" dirty="0">
                <a:latin typeface="Gill Sans MT"/>
                <a:cs typeface="Gill Sans MT"/>
              </a:rPr>
              <a:t> </a:t>
            </a:r>
            <a:r>
              <a:rPr sz="1800" spc="-5" dirty="0">
                <a:latin typeface="Gill Sans MT"/>
                <a:cs typeface="Gill Sans MT"/>
              </a:rPr>
              <a:t>Unidade</a:t>
            </a:r>
            <a:r>
              <a:rPr sz="1800" spc="-15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3,</a:t>
            </a:r>
            <a:r>
              <a:rPr sz="1800" spc="-190" dirty="0">
                <a:latin typeface="Gill Sans MT"/>
                <a:cs typeface="Gill Sans MT"/>
              </a:rPr>
              <a:t> </a:t>
            </a:r>
            <a:r>
              <a:rPr sz="1800" spc="-25" dirty="0">
                <a:latin typeface="Gill Sans MT"/>
                <a:cs typeface="Gill Sans MT"/>
              </a:rPr>
              <a:t>p.</a:t>
            </a:r>
            <a:r>
              <a:rPr sz="1800" spc="-200" dirty="0">
                <a:latin typeface="Gill Sans MT"/>
                <a:cs typeface="Gill Sans MT"/>
              </a:rPr>
              <a:t> </a:t>
            </a:r>
            <a:r>
              <a:rPr sz="1800" dirty="0">
                <a:latin typeface="Gill Sans MT"/>
                <a:cs typeface="Gill Sans MT"/>
              </a:rPr>
              <a:t>21</a:t>
            </a:r>
            <a:endParaRPr sz="1800">
              <a:latin typeface="Gill Sans MT"/>
              <a:cs typeface="Gill Sans M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15567" y="5445252"/>
            <a:ext cx="7848600" cy="9357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87196" y="0"/>
            <a:ext cx="7594092" cy="56418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266571" y="6060135"/>
            <a:ext cx="7567295" cy="500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  <a:tabLst>
                <a:tab pos="5425440" algn="l"/>
              </a:tabLst>
            </a:pPr>
            <a:r>
              <a:rPr sz="1600" spc="-10" dirty="0">
                <a:latin typeface="Gill Sans MT"/>
                <a:cs typeface="Gill Sans MT"/>
              </a:rPr>
              <a:t>Fonte: </a:t>
            </a:r>
            <a:r>
              <a:rPr sz="1600" spc="-5" dirty="0">
                <a:latin typeface="Gill Sans MT"/>
                <a:cs typeface="Gill Sans MT"/>
              </a:rPr>
              <a:t>https://books.google.com.br/books?id=XfLdAAAAQBAJ&amp;printsec=frontcover&amp;hl=pt-  BR&amp;source=gbs_ge_summary_r&amp;cad=0#v=onepage&amp;q&amp;f=false</a:t>
            </a:r>
            <a:r>
              <a:rPr sz="1600" spc="12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.	Acesso em 28 out</a:t>
            </a:r>
            <a:r>
              <a:rPr sz="1600" spc="-10" dirty="0">
                <a:latin typeface="Gill Sans MT"/>
                <a:cs typeface="Gill Sans MT"/>
              </a:rPr>
              <a:t> </a:t>
            </a:r>
            <a:r>
              <a:rPr sz="1600" spc="-5" dirty="0">
                <a:latin typeface="Gill Sans MT"/>
                <a:cs typeface="Gill Sans MT"/>
              </a:rPr>
              <a:t>2016.</a:t>
            </a:r>
            <a:endParaRPr sz="16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Retângulo 2"/>
          <p:cNvSpPr/>
          <p:nvPr/>
        </p:nvSpPr>
        <p:spPr>
          <a:xfrm>
            <a:off x="1088643" y="151179"/>
            <a:ext cx="768679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800" dirty="0">
              <a:latin typeface="+mj-lt"/>
            </a:endParaRPr>
          </a:p>
          <a:p>
            <a:pPr algn="just"/>
            <a:r>
              <a:rPr lang="pt-BR" sz="2800" dirty="0" smtClean="0">
                <a:latin typeface="+mj-lt"/>
              </a:rPr>
              <a:t> </a:t>
            </a:r>
            <a:r>
              <a:rPr lang="pt-BR" sz="2800" dirty="0">
                <a:latin typeface="+mj-lt"/>
              </a:rPr>
              <a:t>	</a:t>
            </a:r>
            <a:r>
              <a:rPr lang="pt-BR" sz="2800" dirty="0" smtClean="0">
                <a:latin typeface="+mj-lt"/>
              </a:rPr>
              <a:t>Devemos </a:t>
            </a:r>
            <a:r>
              <a:rPr lang="pt-BR" sz="2800" dirty="0">
                <a:latin typeface="+mj-lt"/>
              </a:rPr>
              <a:t>sempre lembrar que a escolha de descritores de </a:t>
            </a:r>
            <a:r>
              <a:rPr lang="pt-BR" sz="2800" dirty="0" smtClean="0">
                <a:latin typeface="+mj-lt"/>
              </a:rPr>
              <a:t>operações cognitivas </a:t>
            </a:r>
            <a:r>
              <a:rPr lang="pt-BR" sz="2800" dirty="0">
                <a:latin typeface="+mj-lt"/>
              </a:rPr>
              <a:t>com objetos de conhecimento, em contextos </a:t>
            </a:r>
            <a:r>
              <a:rPr lang="pt-BR" sz="2800" dirty="0" smtClean="0">
                <a:latin typeface="+mj-lt"/>
              </a:rPr>
              <a:t>específicos, para </a:t>
            </a:r>
            <a:r>
              <a:rPr lang="pt-BR" sz="2800" dirty="0">
                <a:latin typeface="+mj-lt"/>
              </a:rPr>
              <a:t>uma matriz </a:t>
            </a:r>
            <a:r>
              <a:rPr lang="pt-BR" sz="2800" u="sng" dirty="0">
                <a:latin typeface="+mj-lt"/>
              </a:rPr>
              <a:t>é um recorte de um conjunto de </a:t>
            </a:r>
            <a:r>
              <a:rPr lang="pt-BR" sz="2800" u="sng" dirty="0" smtClean="0">
                <a:latin typeface="+mj-lt"/>
              </a:rPr>
              <a:t>conhecimentos que </a:t>
            </a:r>
            <a:r>
              <a:rPr lang="pt-BR" sz="2800" u="sng" dirty="0">
                <a:latin typeface="+mj-lt"/>
              </a:rPr>
              <a:t>a escola deve trabalhar e, de forma alguma, pode servir </a:t>
            </a:r>
            <a:r>
              <a:rPr lang="pt-BR" sz="2800" u="sng" dirty="0" smtClean="0">
                <a:latin typeface="+mj-lt"/>
              </a:rPr>
              <a:t>de parâmetro </a:t>
            </a:r>
            <a:r>
              <a:rPr lang="pt-BR" sz="2800" u="sng" dirty="0">
                <a:latin typeface="+mj-lt"/>
              </a:rPr>
              <a:t>para substituir as propostas curriculares</a:t>
            </a:r>
            <a:r>
              <a:rPr lang="pt-BR" sz="2800" dirty="0">
                <a:latin typeface="+mj-lt"/>
              </a:rPr>
              <a:t>. </a:t>
            </a:r>
            <a:r>
              <a:rPr lang="pt-BR" sz="2800" dirty="0" smtClean="0">
                <a:latin typeface="+mj-lt"/>
              </a:rPr>
              <a:t>Consideramos, então</a:t>
            </a:r>
            <a:r>
              <a:rPr lang="pt-BR" sz="2800" dirty="0">
                <a:latin typeface="+mj-lt"/>
              </a:rPr>
              <a:t>, que este </a:t>
            </a:r>
            <a:r>
              <a:rPr lang="pt-BR" sz="2800" b="1" dirty="0">
                <a:latin typeface="+mj-lt"/>
              </a:rPr>
              <a:t>é um dos tipos de avaliação </a:t>
            </a:r>
            <a:r>
              <a:rPr lang="pt-BR" sz="2800" dirty="0">
                <a:latin typeface="+mj-lt"/>
              </a:rPr>
              <a:t>e que as escolas </a:t>
            </a:r>
            <a:r>
              <a:rPr lang="pt-BR" sz="2800" dirty="0" smtClean="0">
                <a:latin typeface="+mj-lt"/>
              </a:rPr>
              <a:t>dispõem de </a:t>
            </a:r>
            <a:r>
              <a:rPr lang="pt-BR" sz="2800" dirty="0">
                <a:latin typeface="+mj-lt"/>
              </a:rPr>
              <a:t>outros instrumentos e contextos de observação diferentes </a:t>
            </a:r>
            <a:r>
              <a:rPr lang="pt-BR" sz="2800" dirty="0" smtClean="0">
                <a:latin typeface="+mj-lt"/>
              </a:rPr>
              <a:t>e complementares </a:t>
            </a:r>
            <a:r>
              <a:rPr lang="pt-BR" sz="2800" dirty="0">
                <a:latin typeface="+mj-lt"/>
              </a:rPr>
              <a:t>aos da ANA. Esperamos que as crianças </a:t>
            </a:r>
            <a:r>
              <a:rPr lang="pt-BR" sz="2800" dirty="0" smtClean="0">
                <a:latin typeface="+mj-lt"/>
              </a:rPr>
              <a:t>brasileiras possam </a:t>
            </a:r>
            <a:r>
              <a:rPr lang="pt-BR" sz="2800" dirty="0">
                <a:latin typeface="+mj-lt"/>
              </a:rPr>
              <a:t>vivenciar aprendizagens muito mais amplas do que a </a:t>
            </a:r>
            <a:r>
              <a:rPr lang="pt-BR" sz="2800" dirty="0" smtClean="0">
                <a:latin typeface="+mj-lt"/>
              </a:rPr>
              <a:t>matriz da </a:t>
            </a:r>
            <a:r>
              <a:rPr lang="pt-BR" sz="2800" dirty="0">
                <a:latin typeface="+mj-lt"/>
              </a:rPr>
              <a:t>ANA considera.</a:t>
            </a:r>
          </a:p>
        </p:txBody>
      </p:sp>
    </p:spTree>
    <p:extLst>
      <p:ext uri="{BB962C8B-B14F-4D97-AF65-F5344CB8AC3E}">
        <p14:creationId xmlns:p14="http://schemas.microsoft.com/office/powerpoint/2010/main" val="350610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4320"/>
            <a:ext cx="7731829" cy="6669360"/>
          </a:xfrm>
          <a:prstGeom prst="rect">
            <a:avLst/>
          </a:prstGeom>
          <a:ln w="76200" cmpd="thickThin"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94280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de cantos arredondados 3"/>
          <p:cNvSpPr/>
          <p:nvPr/>
        </p:nvSpPr>
        <p:spPr>
          <a:xfrm>
            <a:off x="1619672" y="908720"/>
            <a:ext cx="6480720" cy="4752528"/>
          </a:xfrm>
          <a:prstGeom prst="roundRect">
            <a:avLst/>
          </a:prstGeom>
          <a:solidFill>
            <a:schemeClr val="bg2"/>
          </a:solidFill>
          <a:ln w="76200" cmpd="thickThin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object 2"/>
          <p:cNvSpPr/>
          <p:nvPr/>
        </p:nvSpPr>
        <p:spPr>
          <a:xfrm>
            <a:off x="1014983" y="0"/>
            <a:ext cx="73660" cy="6858000"/>
          </a:xfrm>
          <a:custGeom>
            <a:avLst/>
            <a:gdLst/>
            <a:ahLst/>
            <a:cxnLst/>
            <a:rect l="l" t="t" r="r" b="b"/>
            <a:pathLst>
              <a:path w="73659" h="6858000">
                <a:moveTo>
                  <a:pt x="0" y="6858000"/>
                </a:moveTo>
                <a:lnTo>
                  <a:pt x="73152" y="6858000"/>
                </a:lnTo>
                <a:lnTo>
                  <a:pt x="73152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Retângulo 2"/>
          <p:cNvSpPr/>
          <p:nvPr/>
        </p:nvSpPr>
        <p:spPr>
          <a:xfrm>
            <a:off x="1979712" y="1166842"/>
            <a:ext cx="60486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>
                <a:latin typeface="+mj-lt"/>
              </a:rPr>
              <a:t>Não se considera essa matriz como indutora do </a:t>
            </a:r>
            <a:r>
              <a:rPr lang="pt-BR" sz="2800" dirty="0" smtClean="0">
                <a:latin typeface="+mj-lt"/>
              </a:rPr>
              <a:t>currículo escolar</a:t>
            </a:r>
            <a:r>
              <a:rPr lang="pt-BR" sz="2800" dirty="0">
                <a:latin typeface="+mj-lt"/>
              </a:rPr>
              <a:t>, e sim como norteadora de uma avaliação em larga </a:t>
            </a:r>
            <a:r>
              <a:rPr lang="pt-BR" sz="2800" dirty="0" smtClean="0">
                <a:latin typeface="+mj-lt"/>
              </a:rPr>
              <a:t>escala, isso </a:t>
            </a:r>
            <a:r>
              <a:rPr lang="pt-BR" sz="2800" dirty="0">
                <a:latin typeface="+mj-lt"/>
              </a:rPr>
              <a:t>porque o trabalho em sala de aula deve se estender muito</a:t>
            </a:r>
          </a:p>
          <a:p>
            <a:pPr algn="just"/>
            <a:r>
              <a:rPr lang="pt-BR" sz="2800" dirty="0">
                <a:latin typeface="+mj-lt"/>
              </a:rPr>
              <a:t>além do que está sendo proposto nessa avaliação em função </a:t>
            </a:r>
            <a:r>
              <a:rPr lang="pt-BR" sz="2800" dirty="0" smtClean="0">
                <a:latin typeface="+mj-lt"/>
              </a:rPr>
              <a:t>das limitações </a:t>
            </a:r>
            <a:r>
              <a:rPr lang="pt-BR" sz="2800" dirty="0">
                <a:latin typeface="+mj-lt"/>
              </a:rPr>
              <a:t>apresentadas pelo instrumento.</a:t>
            </a:r>
          </a:p>
        </p:txBody>
      </p:sp>
    </p:spTree>
    <p:extLst>
      <p:ext uri="{BB962C8B-B14F-4D97-AF65-F5344CB8AC3E}">
        <p14:creationId xmlns:p14="http://schemas.microsoft.com/office/powerpoint/2010/main" val="51357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619672" y="1628800"/>
            <a:ext cx="6552728" cy="1292662"/>
          </a:xfrm>
        </p:spPr>
        <p:txBody>
          <a:bodyPr/>
          <a:lstStyle/>
          <a:p>
            <a:pPr algn="ctr"/>
            <a:r>
              <a:rPr lang="pt-BR" sz="2800" dirty="0">
                <a:latin typeface="+mj-lt"/>
              </a:rPr>
              <a:t>A escrita alfabética: por que ela é um</a:t>
            </a:r>
            <a:br>
              <a:rPr lang="pt-BR" sz="2800" dirty="0">
                <a:latin typeface="+mj-lt"/>
              </a:rPr>
            </a:br>
            <a:r>
              <a:rPr lang="pt-BR" sz="2800" dirty="0">
                <a:latin typeface="+mj-lt"/>
              </a:rPr>
              <a:t>sistema notacional e não um código?</a:t>
            </a:r>
            <a:br>
              <a:rPr lang="pt-BR" sz="2800" dirty="0">
                <a:latin typeface="+mj-lt"/>
              </a:rPr>
            </a:br>
            <a:r>
              <a:rPr lang="pt-BR" sz="2800" dirty="0">
                <a:latin typeface="+mj-lt"/>
              </a:rPr>
              <a:t>Como as crianças dela se apropriam?</a:t>
            </a:r>
          </a:p>
        </p:txBody>
      </p:sp>
      <p:sp>
        <p:nvSpPr>
          <p:cNvPr id="9" name="Retângulo 8"/>
          <p:cNvSpPr/>
          <p:nvPr/>
        </p:nvSpPr>
        <p:spPr>
          <a:xfrm>
            <a:off x="4067944" y="51571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pt-BR" dirty="0">
                <a:latin typeface="Aller-Light"/>
              </a:rPr>
              <a:t>Artur Gomes de Morais</a:t>
            </a:r>
          </a:p>
          <a:p>
            <a:pPr algn="r"/>
            <a:r>
              <a:rPr lang="pt-BR" dirty="0">
                <a:latin typeface="Aller-Light"/>
              </a:rPr>
              <a:t>Tânia Maria S.B. Rios Leite</a:t>
            </a:r>
            <a:endParaRPr lang="pt-B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</TotalTime>
  <Words>1856</Words>
  <Application>Microsoft Office PowerPoint</Application>
  <PresentationFormat>Apresentação na tela (4:3)</PresentationFormat>
  <Paragraphs>213</Paragraphs>
  <Slides>54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54</vt:i4>
      </vt:variant>
    </vt:vector>
  </HeadingPairs>
  <TitlesOfParts>
    <vt:vector size="66" baseType="lpstr">
      <vt:lpstr>Aller</vt:lpstr>
      <vt:lpstr>Aller-Bold</vt:lpstr>
      <vt:lpstr>Aller-Light</vt:lpstr>
      <vt:lpstr>Arial</vt:lpstr>
      <vt:lpstr>Calibri</vt:lpstr>
      <vt:lpstr>FilosofiaGrand</vt:lpstr>
      <vt:lpstr>FilosofiaGrandBold</vt:lpstr>
      <vt:lpstr>Gill Sans MT</vt:lpstr>
      <vt:lpstr>SegoeUI-Bold</vt:lpstr>
      <vt:lpstr>Times New Roman</vt:lpstr>
      <vt:lpstr>Wingdings</vt:lpstr>
      <vt:lpstr>Office Theme</vt:lpstr>
      <vt:lpstr>Sistema de Escrita da Língua Portuguesa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 escrita alfabética: por que ela é um sistema notacional e não um código? Como as crianças dela se apropriam?</vt:lpstr>
      <vt:lpstr>Apresentação do PowerPoint</vt:lpstr>
      <vt:lpstr>Apresentação do PowerPoint</vt:lpstr>
      <vt:lpstr>Apresentação do PowerPoint</vt:lpstr>
      <vt:lpstr> Além disso, todas as crianças eram expostas a falsos textos (por exemplo, “EU LEIO. ELA LÊ. LALÁ LEU. LULA LIA”) e privadas da oportunidade de avançar em seus conhecimentos sobre os textos escritos reais, isto é, de avançar em seu nível de letramento, enquanto aprendiam a escrita alfabética. </vt:lpstr>
      <vt:lpstr>Outras atividades podem contribuir para o desenvolvimento da coordenação motora...</vt:lpstr>
      <vt:lpstr>Apresentação do PowerPoint</vt:lpstr>
      <vt:lpstr>Apresentação do PowerPoint</vt:lpstr>
      <vt:lpstr>Vídeo: Alfabetização – apropriação do sistema alfabético </vt:lpstr>
      <vt:lpstr>Vídeo: As letras falam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Correspondências grafo-fonêmica</vt:lpstr>
      <vt:lpstr>Apresentação do PowerPoint</vt:lpstr>
      <vt:lpstr>Apresentação do PowerPoint</vt:lpstr>
      <vt:lpstr>Regulares Morfológico-gramaticais</vt:lpstr>
      <vt:lpstr>Regulares Irregulares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de Escrita: Correspondência grafo-fonêmica</dc:title>
  <dc:creator>Cleber</dc:creator>
  <cp:lastModifiedBy>Lucilene</cp:lastModifiedBy>
  <cp:revision>53</cp:revision>
  <cp:lastPrinted>2016-11-25T16:12:31Z</cp:lastPrinted>
  <dcterms:created xsi:type="dcterms:W3CDTF">2016-11-03T15:19:04Z</dcterms:created>
  <dcterms:modified xsi:type="dcterms:W3CDTF">2016-12-08T12:26:10Z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2016-10-29T00:00:00Z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2016-11-03T00:00:00Z</vt:filetime>
  </property>
</Properties>
</file>