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307" r:id="rId2"/>
    <p:sldId id="341" r:id="rId3"/>
    <p:sldId id="309" r:id="rId4"/>
    <p:sldId id="311" r:id="rId5"/>
    <p:sldId id="312" r:id="rId6"/>
    <p:sldId id="313" r:id="rId7"/>
    <p:sldId id="314" r:id="rId8"/>
    <p:sldId id="315" r:id="rId9"/>
    <p:sldId id="316" r:id="rId10"/>
    <p:sldId id="317" r:id="rId11"/>
    <p:sldId id="334" r:id="rId12"/>
    <p:sldId id="335" r:id="rId13"/>
    <p:sldId id="323" r:id="rId14"/>
    <p:sldId id="318" r:id="rId15"/>
    <p:sldId id="319" r:id="rId16"/>
    <p:sldId id="320" r:id="rId17"/>
    <p:sldId id="336" r:id="rId18"/>
    <p:sldId id="337" r:id="rId19"/>
    <p:sldId id="322" r:id="rId20"/>
    <p:sldId id="338" r:id="rId21"/>
    <p:sldId id="324" r:id="rId22"/>
    <p:sldId id="330" r:id="rId23"/>
    <p:sldId id="327" r:id="rId24"/>
    <p:sldId id="331" r:id="rId25"/>
    <p:sldId id="325" r:id="rId26"/>
    <p:sldId id="326" r:id="rId27"/>
    <p:sldId id="332" r:id="rId28"/>
    <p:sldId id="333" r:id="rId29"/>
    <p:sldId id="339" r:id="rId30"/>
    <p:sldId id="340" r:id="rId31"/>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22" autoAdjust="0"/>
    <p:restoredTop sz="99153" autoAdjust="0"/>
  </p:normalViewPr>
  <p:slideViewPr>
    <p:cSldViewPr>
      <p:cViewPr varScale="1">
        <p:scale>
          <a:sx n="92" d="100"/>
          <a:sy n="92" d="100"/>
        </p:scale>
        <p:origin x="103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Planilha_do_Microsoft_Excel1.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Planilha_do_Microsoft_Excel10.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Planilha_do_Microsoft_Excel11.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package" Target="../embeddings/Planilha_do_Microsoft_Excel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Planilha_do_Microsoft_Excel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Planilha_do_Microsoft_Excel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Planilha_do_Microsoft_Excel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Planilha_do_Microsoft_Excel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Planilha_do_Microsoft_Excel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Planilha_do_Microsoft_Excel8.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Planilha_do_Microsoft_Excel9.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NÍVEIS DE PROFICIÊNCIA</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pieChart>
        <c:varyColors val="1"/>
        <c:ser>
          <c:idx val="0"/>
          <c:order val="0"/>
          <c:tx>
            <c:strRef>
              <c:f>Plan1!$B$1</c:f>
              <c:strCache>
                <c:ptCount val="1"/>
                <c:pt idx="0">
                  <c:v>Vendas</c:v>
                </c:pt>
              </c:strCache>
            </c:strRef>
          </c:tx>
          <c:explosion val="2"/>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Plan1!$A$2:$A$5</c:f>
              <c:strCache>
                <c:ptCount val="4"/>
                <c:pt idx="0">
                  <c:v>NÍVEL 1</c:v>
                </c:pt>
                <c:pt idx="1">
                  <c:v>NÍVEL 2</c:v>
                </c:pt>
                <c:pt idx="2">
                  <c:v>NÍVEL 3</c:v>
                </c:pt>
                <c:pt idx="3">
                  <c:v>NÍVEL 4</c:v>
                </c:pt>
              </c:strCache>
            </c:strRef>
          </c:cat>
          <c:val>
            <c:numRef>
              <c:f>Plan1!$B$2:$B$5</c:f>
              <c:numCache>
                <c:formatCode>0%</c:formatCode>
                <c:ptCount val="4"/>
                <c:pt idx="0">
                  <c:v>0.13</c:v>
                </c:pt>
                <c:pt idx="1">
                  <c:v>0.28999999999999998</c:v>
                </c:pt>
                <c:pt idx="2">
                  <c:v>0.42</c:v>
                </c:pt>
                <c:pt idx="3">
                  <c:v>0.15</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pt-BR" sz="2400" dirty="0" smtClean="0"/>
              <a:t>2013</a:t>
            </a:r>
            <a:endParaRPr lang="pt-BR" sz="2400" dirty="0"/>
          </a:p>
        </c:rich>
      </c:tx>
      <c:layout>
        <c:manualLayout>
          <c:xMode val="edge"/>
          <c:yMode val="edge"/>
          <c:x val="0.45354909706187307"/>
          <c:y val="6.5280007775657331E-2"/>
        </c:manualLayout>
      </c:layout>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pt-BR"/>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Plan1!$B$1</c:f>
              <c:strCache>
                <c:ptCount val="1"/>
                <c:pt idx="0">
                  <c:v>ESTADO DE SÃO PAULO</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Plan1!$A$2:$A$5</c:f>
              <c:strCache>
                <c:ptCount val="4"/>
                <c:pt idx="0">
                  <c:v>NÍVEL 1</c:v>
                </c:pt>
                <c:pt idx="1">
                  <c:v>NÍVEL 2</c:v>
                </c:pt>
                <c:pt idx="2">
                  <c:v>NÍVEL 3</c:v>
                </c:pt>
                <c:pt idx="3">
                  <c:v>NÍVEL 4</c:v>
                </c:pt>
              </c:strCache>
            </c:strRef>
          </c:cat>
          <c:val>
            <c:numRef>
              <c:f>Plan1!$B$2:$B$5</c:f>
              <c:numCache>
                <c:formatCode>0%</c:formatCode>
                <c:ptCount val="4"/>
                <c:pt idx="0">
                  <c:v>0.12</c:v>
                </c:pt>
                <c:pt idx="1">
                  <c:v>0.28000000000000003</c:v>
                </c:pt>
                <c:pt idx="2">
                  <c:v>0.21</c:v>
                </c:pt>
                <c:pt idx="3">
                  <c:v>0.39</c:v>
                </c:pt>
              </c:numCache>
            </c:numRef>
          </c:val>
        </c:ser>
        <c:ser>
          <c:idx val="1"/>
          <c:order val="1"/>
          <c:tx>
            <c:strRef>
              <c:f>Plan1!$C$1</c:f>
              <c:strCache>
                <c:ptCount val="1"/>
                <c:pt idx="0">
                  <c:v>ANDRADINA</c:v>
                </c:pt>
              </c:strCache>
            </c:strRef>
          </c:tx>
          <c:spPr>
            <a:solidFill>
              <a:schemeClr val="accent2"/>
            </a:solidFill>
            <a:ln>
              <a:noFill/>
            </a:ln>
            <a:effectLst/>
            <a:sp3d/>
          </c:spPr>
          <c:invertIfNegative val="0"/>
          <c:dLbls>
            <c:dLbl>
              <c:idx val="0"/>
              <c:layout>
                <c:manualLayout>
                  <c:x val="1.6666666666666628E-2"/>
                  <c:y val="-1.250000000000011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2.9166666666666667E-2"/>
                  <c:y val="0"/>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1.4583333333333334E-2"/>
                  <c:y val="-6.2500000000000003E-3"/>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4583333333333334E-2"/>
                  <c:y val="-1.5625000000000059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Plan1!$A$2:$A$5</c:f>
              <c:strCache>
                <c:ptCount val="4"/>
                <c:pt idx="0">
                  <c:v>NÍVEL 1</c:v>
                </c:pt>
                <c:pt idx="1">
                  <c:v>NÍVEL 2</c:v>
                </c:pt>
                <c:pt idx="2">
                  <c:v>NÍVEL 3</c:v>
                </c:pt>
                <c:pt idx="3">
                  <c:v>NÍVEL 4</c:v>
                </c:pt>
              </c:strCache>
            </c:strRef>
          </c:cat>
          <c:val>
            <c:numRef>
              <c:f>Plan1!$C$2:$C$5</c:f>
              <c:numCache>
                <c:formatCode>0%</c:formatCode>
                <c:ptCount val="4"/>
                <c:pt idx="0">
                  <c:v>0.06</c:v>
                </c:pt>
                <c:pt idx="1">
                  <c:v>0.28000000000000003</c:v>
                </c:pt>
                <c:pt idx="2">
                  <c:v>0.2</c:v>
                </c:pt>
                <c:pt idx="3">
                  <c:v>0.46</c:v>
                </c:pt>
              </c:numCache>
            </c:numRef>
          </c:val>
        </c:ser>
        <c:dLbls>
          <c:showLegendKey val="0"/>
          <c:showVal val="0"/>
          <c:showCatName val="0"/>
          <c:showSerName val="0"/>
          <c:showPercent val="0"/>
          <c:showBubbleSize val="0"/>
        </c:dLbls>
        <c:gapWidth val="150"/>
        <c:shape val="box"/>
        <c:axId val="261584648"/>
        <c:axId val="261586608"/>
        <c:axId val="0"/>
      </c:bar3DChart>
      <c:catAx>
        <c:axId val="26158464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t-BR"/>
          </a:p>
        </c:txPr>
        <c:crossAx val="261586608"/>
        <c:crosses val="autoZero"/>
        <c:auto val="1"/>
        <c:lblAlgn val="ctr"/>
        <c:lblOffset val="100"/>
        <c:noMultiLvlLbl val="0"/>
      </c:catAx>
      <c:valAx>
        <c:axId val="261586608"/>
        <c:scaling>
          <c:orientation val="minMax"/>
          <c:max val="1"/>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61584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pt-BR" sz="2400" dirty="0" smtClean="0"/>
              <a:t>2014</a:t>
            </a:r>
            <a:endParaRPr lang="pt-BR" sz="2400" dirty="0"/>
          </a:p>
        </c:rich>
      </c:tx>
      <c:layout>
        <c:manualLayout>
          <c:xMode val="edge"/>
          <c:yMode val="edge"/>
          <c:x val="0.43484522670938391"/>
          <c:y val="7.7955581979194888E-2"/>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pt-BR"/>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Plan1!$B$1</c:f>
              <c:strCache>
                <c:ptCount val="1"/>
                <c:pt idx="0">
                  <c:v>ESTADO DE SÃO PAULO</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Plan1!$A$2:$A$5</c:f>
              <c:strCache>
                <c:ptCount val="4"/>
                <c:pt idx="0">
                  <c:v>NÍVEL 1</c:v>
                </c:pt>
                <c:pt idx="1">
                  <c:v>NÍVEL 2</c:v>
                </c:pt>
                <c:pt idx="2">
                  <c:v>NÍVEL 3</c:v>
                </c:pt>
                <c:pt idx="3">
                  <c:v>NÍVEL 4</c:v>
                </c:pt>
              </c:strCache>
            </c:strRef>
          </c:cat>
          <c:val>
            <c:numRef>
              <c:f>Plan1!$B$2:$B$5</c:f>
              <c:numCache>
                <c:formatCode>0%</c:formatCode>
                <c:ptCount val="4"/>
                <c:pt idx="0">
                  <c:v>0.1</c:v>
                </c:pt>
                <c:pt idx="1">
                  <c:v>0.25</c:v>
                </c:pt>
                <c:pt idx="2">
                  <c:v>0.21</c:v>
                </c:pt>
                <c:pt idx="3">
                  <c:v>0.44</c:v>
                </c:pt>
              </c:numCache>
            </c:numRef>
          </c:val>
        </c:ser>
        <c:ser>
          <c:idx val="1"/>
          <c:order val="1"/>
          <c:tx>
            <c:strRef>
              <c:f>Plan1!$C$1</c:f>
              <c:strCache>
                <c:ptCount val="1"/>
                <c:pt idx="0">
                  <c:v>ANDRADINA</c:v>
                </c:pt>
              </c:strCache>
            </c:strRef>
          </c:tx>
          <c:spPr>
            <a:solidFill>
              <a:schemeClr val="accent2"/>
            </a:solidFill>
            <a:ln>
              <a:noFill/>
            </a:ln>
            <a:effectLst/>
            <a:sp3d/>
          </c:spPr>
          <c:invertIfNegative val="0"/>
          <c:dLbls>
            <c:dLbl>
              <c:idx val="0"/>
              <c:layout>
                <c:manualLayout>
                  <c:x val="8.3333333333332951E-3"/>
                  <c:y val="-1.250000000000000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2.7083333333333334E-2"/>
                  <c:y val="-1.8749999999999999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1.666666666666659E-2"/>
                  <c:y val="-9.3749999999999997E-3"/>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3.125E-2"/>
                  <c:y val="3.1249999999999425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Plan1!$A$2:$A$5</c:f>
              <c:strCache>
                <c:ptCount val="4"/>
                <c:pt idx="0">
                  <c:v>NÍVEL 1</c:v>
                </c:pt>
                <c:pt idx="1">
                  <c:v>NÍVEL 2</c:v>
                </c:pt>
                <c:pt idx="2">
                  <c:v>NÍVEL 3</c:v>
                </c:pt>
                <c:pt idx="3">
                  <c:v>NÍVEL 4</c:v>
                </c:pt>
              </c:strCache>
            </c:strRef>
          </c:cat>
          <c:val>
            <c:numRef>
              <c:f>Plan1!$C$2:$C$5</c:f>
              <c:numCache>
                <c:formatCode>0%</c:formatCode>
                <c:ptCount val="4"/>
                <c:pt idx="0">
                  <c:v>0.09</c:v>
                </c:pt>
                <c:pt idx="1">
                  <c:v>0.22</c:v>
                </c:pt>
                <c:pt idx="2">
                  <c:v>0.21</c:v>
                </c:pt>
                <c:pt idx="3">
                  <c:v>0.48</c:v>
                </c:pt>
              </c:numCache>
            </c:numRef>
          </c:val>
        </c:ser>
        <c:dLbls>
          <c:showLegendKey val="0"/>
          <c:showVal val="0"/>
          <c:showCatName val="0"/>
          <c:showSerName val="0"/>
          <c:showPercent val="0"/>
          <c:showBubbleSize val="0"/>
        </c:dLbls>
        <c:gapWidth val="150"/>
        <c:shape val="box"/>
        <c:axId val="261582688"/>
        <c:axId val="261585040"/>
        <c:axId val="0"/>
      </c:bar3DChart>
      <c:catAx>
        <c:axId val="26158268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t-BR"/>
          </a:p>
        </c:txPr>
        <c:crossAx val="261585040"/>
        <c:crosses val="autoZero"/>
        <c:auto val="1"/>
        <c:lblAlgn val="ctr"/>
        <c:lblOffset val="100"/>
        <c:noMultiLvlLbl val="0"/>
      </c:catAx>
      <c:valAx>
        <c:axId val="261585040"/>
        <c:scaling>
          <c:orientation val="minMax"/>
          <c:max val="1"/>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615826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US" b="1" dirty="0" smtClean="0"/>
              <a:t>NÍVEIS</a:t>
            </a:r>
            <a:r>
              <a:rPr lang="en-US" b="1" baseline="0" dirty="0" smtClean="0"/>
              <a:t> DE PROFICIÊNCIA</a:t>
            </a:r>
            <a:endParaRPr lang="en-US" b="1" dirty="0"/>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pieChart>
        <c:varyColors val="1"/>
        <c:ser>
          <c:idx val="0"/>
          <c:order val="0"/>
          <c:tx>
            <c:strRef>
              <c:f>Plan1!$B$1</c:f>
              <c:strCache>
                <c:ptCount val="1"/>
                <c:pt idx="0">
                  <c:v>Vendas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dLbl>
              <c:idx val="0"/>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dLbl>
            <c:dLbl>
              <c:idx val="1"/>
              <c:layout>
                <c:manualLayout>
                  <c:x val="-0.13336737204724408"/>
                  <c:y val="2.685531496062992E-3"/>
                </c:manualLayout>
              </c:layout>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extLst>
                <c:ext xmlns:c15="http://schemas.microsoft.com/office/drawing/2012/chart" uri="{CE6537A1-D6FC-4f65-9D91-7224C49458BB}"/>
              </c:extLst>
            </c:dLbl>
            <c:dLbl>
              <c:idx val="2"/>
              <c:layout>
                <c:manualLayout>
                  <c:x val="8.6672244094488191E-2"/>
                  <c:y val="-0.14800246062992126"/>
                </c:manualLayout>
              </c:layout>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extLst>
                <c:ext xmlns:c15="http://schemas.microsoft.com/office/drawing/2012/chart" uri="{CE6537A1-D6FC-4f65-9D91-7224C49458BB}"/>
              </c:extLst>
            </c:dLbl>
            <c:dLbl>
              <c:idx val="3"/>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Plan1!$A$2:$A$5</c:f>
              <c:strCache>
                <c:ptCount val="4"/>
                <c:pt idx="0">
                  <c:v>NÍVEL 1</c:v>
                </c:pt>
                <c:pt idx="1">
                  <c:v>NÍVEL 2</c:v>
                </c:pt>
                <c:pt idx="2">
                  <c:v>NÍVEL 3</c:v>
                </c:pt>
                <c:pt idx="3">
                  <c:v>NÍVEL 4</c:v>
                </c:pt>
              </c:strCache>
            </c:strRef>
          </c:cat>
          <c:val>
            <c:numRef>
              <c:f>Plan1!$B$2:$B$5</c:f>
              <c:numCache>
                <c:formatCode>0%</c:formatCode>
                <c:ptCount val="4"/>
                <c:pt idx="0">
                  <c:v>0.11</c:v>
                </c:pt>
                <c:pt idx="1">
                  <c:v>0.28999999999999998</c:v>
                </c:pt>
                <c:pt idx="2">
                  <c:v>0.42</c:v>
                </c:pt>
                <c:pt idx="3">
                  <c:v>0.18</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pt-BR" sz="2000" b="1" dirty="0" smtClean="0"/>
              <a:t>2013</a:t>
            </a:r>
            <a:endParaRPr lang="pt-BR" sz="2000" b="1" dirty="0"/>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pt-BR"/>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Plan1!$B$1</c:f>
              <c:strCache>
                <c:ptCount val="1"/>
                <c:pt idx="0">
                  <c:v>SÃO PAULO</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Plan1!$A$2:$A$5</c:f>
              <c:strCache>
                <c:ptCount val="4"/>
                <c:pt idx="0">
                  <c:v>NÍVEL 1</c:v>
                </c:pt>
                <c:pt idx="1">
                  <c:v>NÍVEL 2</c:v>
                </c:pt>
                <c:pt idx="2">
                  <c:v>NÍVEL 3</c:v>
                </c:pt>
                <c:pt idx="3">
                  <c:v>NÍVEL 4</c:v>
                </c:pt>
              </c:strCache>
            </c:strRef>
          </c:cat>
          <c:val>
            <c:numRef>
              <c:f>Plan1!$B$2:$B$5</c:f>
              <c:numCache>
                <c:formatCode>0%</c:formatCode>
                <c:ptCount val="4"/>
                <c:pt idx="0">
                  <c:v>0.13</c:v>
                </c:pt>
                <c:pt idx="1">
                  <c:v>0.28999999999999998</c:v>
                </c:pt>
                <c:pt idx="2">
                  <c:v>0.42</c:v>
                </c:pt>
                <c:pt idx="3">
                  <c:v>0.15</c:v>
                </c:pt>
              </c:numCache>
            </c:numRef>
          </c:val>
        </c:ser>
        <c:ser>
          <c:idx val="1"/>
          <c:order val="1"/>
          <c:tx>
            <c:strRef>
              <c:f>Plan1!$C$1</c:f>
              <c:strCache>
                <c:ptCount val="1"/>
                <c:pt idx="0">
                  <c:v>ANDRADINA</c:v>
                </c:pt>
              </c:strCache>
            </c:strRef>
          </c:tx>
          <c:spPr>
            <a:solidFill>
              <a:schemeClr val="accent2"/>
            </a:solidFill>
            <a:ln>
              <a:noFill/>
            </a:ln>
            <a:effectLst/>
            <a:sp3d/>
          </c:spPr>
          <c:invertIfNegative val="0"/>
          <c:dLbls>
            <c:dLbl>
              <c:idx val="0"/>
              <c:layout>
                <c:manualLayout>
                  <c:x val="1.6666666666666628E-2"/>
                  <c:y val="1.562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3.125E-2"/>
                  <c:y val="-1.2500000000000001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1.041666666666659E-2"/>
                  <c:y val="-9.3749999999999997E-3"/>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3.3333333333333333E-2"/>
                  <c:y val="-1.250000000000000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Plan1!$A$2:$A$5</c:f>
              <c:strCache>
                <c:ptCount val="4"/>
                <c:pt idx="0">
                  <c:v>NÍVEL 1</c:v>
                </c:pt>
                <c:pt idx="1">
                  <c:v>NÍVEL 2</c:v>
                </c:pt>
                <c:pt idx="2">
                  <c:v>NÍVEL 3</c:v>
                </c:pt>
                <c:pt idx="3">
                  <c:v>NÍVEL 4</c:v>
                </c:pt>
              </c:strCache>
            </c:strRef>
          </c:cat>
          <c:val>
            <c:numRef>
              <c:f>Plan1!$C$2:$C$5</c:f>
              <c:numCache>
                <c:formatCode>0%</c:formatCode>
                <c:ptCount val="4"/>
                <c:pt idx="0">
                  <c:v>7.0000000000000007E-2</c:v>
                </c:pt>
                <c:pt idx="1">
                  <c:v>0.25</c:v>
                </c:pt>
                <c:pt idx="2">
                  <c:v>0.52</c:v>
                </c:pt>
                <c:pt idx="3">
                  <c:v>0.16</c:v>
                </c:pt>
              </c:numCache>
            </c:numRef>
          </c:val>
        </c:ser>
        <c:ser>
          <c:idx val="2"/>
          <c:order val="2"/>
          <c:tx>
            <c:strRef>
              <c:f>Plan1!$D$1</c:f>
              <c:strCache>
                <c:ptCount val="1"/>
                <c:pt idx="0">
                  <c:v>Colunas1</c:v>
                </c:pt>
              </c:strCache>
            </c:strRef>
          </c:tx>
          <c:spPr>
            <a:solidFill>
              <a:schemeClr val="accent3"/>
            </a:solidFill>
            <a:ln>
              <a:noFill/>
            </a:ln>
            <a:effectLst/>
            <a:sp3d/>
          </c:spPr>
          <c:invertIfNegative val="0"/>
          <c:cat>
            <c:strRef>
              <c:f>Plan1!$A$2:$A$5</c:f>
              <c:strCache>
                <c:ptCount val="4"/>
                <c:pt idx="0">
                  <c:v>NÍVEL 1</c:v>
                </c:pt>
                <c:pt idx="1">
                  <c:v>NÍVEL 2</c:v>
                </c:pt>
                <c:pt idx="2">
                  <c:v>NÍVEL 3</c:v>
                </c:pt>
                <c:pt idx="3">
                  <c:v>NÍVEL 4</c:v>
                </c:pt>
              </c:strCache>
            </c:strRef>
          </c:cat>
          <c:val>
            <c:numRef>
              <c:f>Plan1!$D$2:$D$5</c:f>
              <c:numCache>
                <c:formatCode>General</c:formatCode>
                <c:ptCount val="4"/>
              </c:numCache>
            </c:numRef>
          </c:val>
        </c:ser>
        <c:dLbls>
          <c:showLegendKey val="0"/>
          <c:showVal val="0"/>
          <c:showCatName val="0"/>
          <c:showSerName val="0"/>
          <c:showPercent val="0"/>
          <c:showBubbleSize val="0"/>
        </c:dLbls>
        <c:gapWidth val="150"/>
        <c:shape val="box"/>
        <c:axId val="313946800"/>
        <c:axId val="313945624"/>
        <c:axId val="0"/>
      </c:bar3DChart>
      <c:catAx>
        <c:axId val="3139468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pt-BR"/>
          </a:p>
        </c:txPr>
        <c:crossAx val="313945624"/>
        <c:crosses val="autoZero"/>
        <c:auto val="1"/>
        <c:lblAlgn val="ctr"/>
        <c:lblOffset val="100"/>
        <c:noMultiLvlLbl val="0"/>
      </c:catAx>
      <c:valAx>
        <c:axId val="313945624"/>
        <c:scaling>
          <c:orientation val="minMax"/>
          <c:max val="1"/>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313946800"/>
        <c:crosses val="autoZero"/>
        <c:crossBetween val="between"/>
        <c:majorUnit val="1"/>
      </c:valAx>
      <c:spPr>
        <a:noFill/>
        <a:ln>
          <a:noFill/>
        </a:ln>
        <a:effectLst/>
      </c:spPr>
    </c:plotArea>
    <c:legend>
      <c:legendPos val="b"/>
      <c:legendEntry>
        <c:idx val="2"/>
        <c:delete val="1"/>
      </c:legendEntry>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pt-BR" sz="2000" b="1" dirty="0" smtClean="0"/>
              <a:t>2014</a:t>
            </a:r>
            <a:endParaRPr lang="pt-BR" sz="2000" b="1" dirty="0"/>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pt-BR"/>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Plan1!$B$1</c:f>
              <c:strCache>
                <c:ptCount val="1"/>
                <c:pt idx="0">
                  <c:v>SÃO PAULO</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Plan1!$A$2:$A$5</c:f>
              <c:strCache>
                <c:ptCount val="4"/>
                <c:pt idx="0">
                  <c:v>NÍVEL 1</c:v>
                </c:pt>
                <c:pt idx="1">
                  <c:v>NÍVEL 2</c:v>
                </c:pt>
                <c:pt idx="2">
                  <c:v>NÍVEL 3</c:v>
                </c:pt>
                <c:pt idx="3">
                  <c:v>NÍVEL 4</c:v>
                </c:pt>
              </c:strCache>
            </c:strRef>
          </c:cat>
          <c:val>
            <c:numRef>
              <c:f>Plan1!$B$2:$B$5</c:f>
              <c:numCache>
                <c:formatCode>0%</c:formatCode>
                <c:ptCount val="4"/>
                <c:pt idx="0">
                  <c:v>0.11</c:v>
                </c:pt>
                <c:pt idx="1">
                  <c:v>0.28999999999999998</c:v>
                </c:pt>
                <c:pt idx="2">
                  <c:v>0.42</c:v>
                </c:pt>
                <c:pt idx="3">
                  <c:v>0.18</c:v>
                </c:pt>
              </c:numCache>
            </c:numRef>
          </c:val>
        </c:ser>
        <c:ser>
          <c:idx val="1"/>
          <c:order val="1"/>
          <c:tx>
            <c:strRef>
              <c:f>Plan1!$C$1</c:f>
              <c:strCache>
                <c:ptCount val="1"/>
                <c:pt idx="0">
                  <c:v>ANDRADINA</c:v>
                </c:pt>
              </c:strCache>
            </c:strRef>
          </c:tx>
          <c:spPr>
            <a:solidFill>
              <a:schemeClr val="accent2"/>
            </a:solidFill>
            <a:ln>
              <a:noFill/>
            </a:ln>
            <a:effectLst/>
            <a:sp3d/>
          </c:spPr>
          <c:invertIfNegative val="0"/>
          <c:dLbls>
            <c:dLbl>
              <c:idx val="0"/>
              <c:layout>
                <c:manualLayout>
                  <c:x val="1.6666666666666628E-2"/>
                  <c:y val="1.562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2.2916666666666665E-2"/>
                  <c:y val="3.1250000000000002E-3"/>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1.041666666666659E-2"/>
                  <c:y val="-9.3749999999999997E-3"/>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3.3333333333333333E-2"/>
                  <c:y val="-1.2500000000000001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Plan1!$A$2:$A$5</c:f>
              <c:strCache>
                <c:ptCount val="4"/>
                <c:pt idx="0">
                  <c:v>NÍVEL 1</c:v>
                </c:pt>
                <c:pt idx="1">
                  <c:v>NÍVEL 2</c:v>
                </c:pt>
                <c:pt idx="2">
                  <c:v>NÍVEL 3</c:v>
                </c:pt>
                <c:pt idx="3">
                  <c:v>NÍVEL 4</c:v>
                </c:pt>
              </c:strCache>
            </c:strRef>
          </c:cat>
          <c:val>
            <c:numRef>
              <c:f>Plan1!$C$2:$C$5</c:f>
              <c:numCache>
                <c:formatCode>0%</c:formatCode>
                <c:ptCount val="4"/>
                <c:pt idx="0">
                  <c:v>0.08</c:v>
                </c:pt>
                <c:pt idx="1">
                  <c:v>0.24</c:v>
                </c:pt>
                <c:pt idx="2">
                  <c:v>0.45</c:v>
                </c:pt>
                <c:pt idx="3">
                  <c:v>0.23</c:v>
                </c:pt>
              </c:numCache>
            </c:numRef>
          </c:val>
        </c:ser>
        <c:ser>
          <c:idx val="2"/>
          <c:order val="2"/>
          <c:tx>
            <c:strRef>
              <c:f>Plan1!$D$1</c:f>
              <c:strCache>
                <c:ptCount val="1"/>
                <c:pt idx="0">
                  <c:v>Colunas1</c:v>
                </c:pt>
              </c:strCache>
            </c:strRef>
          </c:tx>
          <c:spPr>
            <a:solidFill>
              <a:schemeClr val="accent3"/>
            </a:solidFill>
            <a:ln>
              <a:noFill/>
            </a:ln>
            <a:effectLst/>
            <a:sp3d/>
          </c:spPr>
          <c:invertIfNegative val="0"/>
          <c:cat>
            <c:strRef>
              <c:f>Plan1!$A$2:$A$5</c:f>
              <c:strCache>
                <c:ptCount val="4"/>
                <c:pt idx="0">
                  <c:v>NÍVEL 1</c:v>
                </c:pt>
                <c:pt idx="1">
                  <c:v>NÍVEL 2</c:v>
                </c:pt>
                <c:pt idx="2">
                  <c:v>NÍVEL 3</c:v>
                </c:pt>
                <c:pt idx="3">
                  <c:v>NÍVEL 4</c:v>
                </c:pt>
              </c:strCache>
            </c:strRef>
          </c:cat>
          <c:val>
            <c:numRef>
              <c:f>Plan1!$D$2:$D$5</c:f>
              <c:numCache>
                <c:formatCode>General</c:formatCode>
                <c:ptCount val="4"/>
              </c:numCache>
            </c:numRef>
          </c:val>
        </c:ser>
        <c:dLbls>
          <c:showLegendKey val="0"/>
          <c:showVal val="0"/>
          <c:showCatName val="0"/>
          <c:showSerName val="0"/>
          <c:showPercent val="0"/>
          <c:showBubbleSize val="0"/>
        </c:dLbls>
        <c:gapWidth val="150"/>
        <c:shape val="box"/>
        <c:axId val="313939744"/>
        <c:axId val="261587000"/>
        <c:axId val="0"/>
      </c:bar3DChart>
      <c:catAx>
        <c:axId val="31393974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pt-BR"/>
          </a:p>
        </c:txPr>
        <c:crossAx val="261587000"/>
        <c:crosses val="autoZero"/>
        <c:auto val="1"/>
        <c:lblAlgn val="ctr"/>
        <c:lblOffset val="100"/>
        <c:noMultiLvlLbl val="0"/>
      </c:catAx>
      <c:valAx>
        <c:axId val="261587000"/>
        <c:scaling>
          <c:orientation val="minMax"/>
          <c:max val="1"/>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313939744"/>
        <c:crosses val="autoZero"/>
        <c:crossBetween val="between"/>
        <c:majorUnit val="1"/>
      </c:valAx>
      <c:spPr>
        <a:noFill/>
        <a:ln>
          <a:noFill/>
        </a:ln>
        <a:effectLst/>
      </c:spPr>
    </c:plotArea>
    <c:legend>
      <c:legendPos val="b"/>
      <c:legendEntry>
        <c:idx val="2"/>
        <c:delete val="1"/>
      </c:legendEntry>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NÍVEIS</a:t>
            </a:r>
            <a:r>
              <a:rPr lang="en-US" baseline="0" dirty="0" smtClean="0"/>
              <a:t> DE PROFICIÊNCIA</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pieChart>
        <c:varyColors val="1"/>
        <c:ser>
          <c:idx val="0"/>
          <c:order val="0"/>
          <c:tx>
            <c:strRef>
              <c:f>Plan1!$B$1</c:f>
              <c:strCache>
                <c:ptCount val="1"/>
                <c:pt idx="0">
                  <c:v>Vendas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3">
                  <a:lumMod val="40000"/>
                  <a:lumOff val="60000"/>
                </a:schemeClr>
              </a:solidFill>
              <a:ln w="19050">
                <a:solidFill>
                  <a:schemeClr val="lt1"/>
                </a:solidFill>
              </a:ln>
              <a:effectLst/>
            </c:spPr>
          </c:dPt>
          <c:dLbls>
            <c:dLbl>
              <c:idx val="0"/>
              <c:layout>
                <c:manualLayout>
                  <c:x val="-1.8501188155044031E-3"/>
                  <c:y val="2.1828441481153423E-2"/>
                </c:manualLayout>
              </c:layout>
              <c:tx>
                <c:rich>
                  <a:bodyPr rot="0" spcFirstLastPara="1" vertOverflow="ellipsis" vert="horz" wrap="square" lIns="38100" tIns="19050" rIns="38100" bIns="19050" anchor="ctr" anchorCtr="1">
                    <a:noAutofit/>
                  </a:bodyPr>
                  <a:lstStyle/>
                  <a:p>
                    <a:pPr>
                      <a:defRPr sz="1800" b="1" i="0" u="none" strike="noStrike" kern="1200" baseline="0">
                        <a:solidFill>
                          <a:schemeClr val="tx1">
                            <a:lumMod val="75000"/>
                            <a:lumOff val="25000"/>
                          </a:schemeClr>
                        </a:solidFill>
                        <a:latin typeface="+mn-lt"/>
                        <a:ea typeface="+mn-ea"/>
                        <a:cs typeface="+mn-cs"/>
                      </a:defRPr>
                    </a:pPr>
                    <a:r>
                      <a:rPr lang="en-US" dirty="0" smtClean="0"/>
                      <a:t>5%</a:t>
                    </a:r>
                    <a:endParaRPr lang="en-US" dirty="0"/>
                  </a:p>
                </c:rich>
              </c:tx>
              <c:spPr>
                <a:noFill/>
                <a:ln>
                  <a:noFill/>
                </a:ln>
                <a:effectLst/>
              </c:spPr>
              <c:txPr>
                <a:bodyPr rot="0" spcFirstLastPara="1" vertOverflow="ellipsis" vert="horz" wrap="square" lIns="38100" tIns="19050" rIns="38100" bIns="19050" anchor="ctr" anchorCtr="1">
                  <a:noAutofit/>
                </a:bodyPr>
                <a:lstStyle/>
                <a:p>
                  <a:pPr>
                    <a:defRPr sz="1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extLst>
                <c:ext xmlns:c15="http://schemas.microsoft.com/office/drawing/2012/chart" uri="{CE6537A1-D6FC-4f65-9D91-7224C49458BB}">
                  <c15:layout>
                    <c:manualLayout>
                      <c:w val="6.3829099134901923E-2"/>
                      <c:h val="6.8659218456981919E-2"/>
                    </c:manualLayout>
                  </c15:layout>
                </c:ext>
              </c:extLst>
            </c:dLbl>
            <c:dLbl>
              <c:idx val="1"/>
              <c:layout>
                <c:manualLayout>
                  <c:x val="-1.8454643827362647E-2"/>
                  <c:y val="2.9038416292410853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0.10063714013003859"/>
                  <c:y val="-0.21805389283712434"/>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1.7159269299215782E-2"/>
                  <c:y val="1.2862304423945913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Plan1!$A$2:$A$6</c:f>
              <c:strCache>
                <c:ptCount val="5"/>
                <c:pt idx="0">
                  <c:v>NÍVEL 1</c:v>
                </c:pt>
                <c:pt idx="1">
                  <c:v>NÍVEL 2</c:v>
                </c:pt>
                <c:pt idx="2">
                  <c:v>NÍVEL 3</c:v>
                </c:pt>
                <c:pt idx="3">
                  <c:v>NÍVEL 4</c:v>
                </c:pt>
                <c:pt idx="4">
                  <c:v>NÍVEL 5</c:v>
                </c:pt>
              </c:strCache>
            </c:strRef>
          </c:cat>
          <c:val>
            <c:numRef>
              <c:f>Plan1!$B$2:$B$6</c:f>
              <c:numCache>
                <c:formatCode>0%</c:formatCode>
                <c:ptCount val="5"/>
                <c:pt idx="0">
                  <c:v>0.05</c:v>
                </c:pt>
                <c:pt idx="1">
                  <c:v>7.0000000000000007E-2</c:v>
                </c:pt>
                <c:pt idx="2">
                  <c:v>0.03</c:v>
                </c:pt>
                <c:pt idx="3">
                  <c:v>0.65</c:v>
                </c:pt>
                <c:pt idx="4">
                  <c:v>0.08</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NÍVEIS DE PROFICIÊNCIA</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pieChart>
        <c:varyColors val="1"/>
        <c:ser>
          <c:idx val="0"/>
          <c:order val="0"/>
          <c:tx>
            <c:strRef>
              <c:f>Plan1!$B$1</c:f>
              <c:strCache>
                <c:ptCount val="1"/>
                <c:pt idx="0">
                  <c:v>Vendas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3">
                  <a:lumMod val="20000"/>
                  <a:lumOff val="80000"/>
                </a:schemeClr>
              </a:solidFill>
              <a:ln w="19050">
                <a:solidFill>
                  <a:schemeClr val="lt1"/>
                </a:solidFill>
              </a:ln>
              <a:effectLst/>
            </c:spPr>
          </c:dPt>
          <c:dLbls>
            <c:dLbl>
              <c:idx val="1"/>
              <c:layout>
                <c:manualLayout>
                  <c:x val="-2.4380577427821522E-2"/>
                  <c:y val="4.216929133858268E-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8.3605150918635171E-2"/>
                  <c:y val="-0.19479847440944881"/>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4.5419291338582676E-2"/>
                  <c:y val="1.8591535433070894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Plan1!$A$2:$A$6</c:f>
              <c:strCache>
                <c:ptCount val="5"/>
                <c:pt idx="0">
                  <c:v>NÍVEL 1</c:v>
                </c:pt>
                <c:pt idx="1">
                  <c:v>NÍVEL 2</c:v>
                </c:pt>
                <c:pt idx="2">
                  <c:v>NÍVEL 3</c:v>
                </c:pt>
                <c:pt idx="3">
                  <c:v>NÍVEL 4</c:v>
                </c:pt>
                <c:pt idx="4">
                  <c:v>NÍVEL 5</c:v>
                </c:pt>
              </c:strCache>
            </c:strRef>
          </c:cat>
          <c:val>
            <c:numRef>
              <c:f>Plan1!$B$2:$B$6</c:f>
              <c:numCache>
                <c:formatCode>0%</c:formatCode>
                <c:ptCount val="5"/>
                <c:pt idx="0">
                  <c:v>0.03</c:v>
                </c:pt>
                <c:pt idx="1">
                  <c:v>0.05</c:v>
                </c:pt>
                <c:pt idx="2">
                  <c:v>0.03</c:v>
                </c:pt>
                <c:pt idx="3">
                  <c:v>0.61</c:v>
                </c:pt>
                <c:pt idx="4">
                  <c:v>0.28000000000000003</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pt-BR" dirty="0" smtClean="0"/>
              <a:t>GRÁFICO COMPARATIVO</a:t>
            </a:r>
            <a:endParaRPr lang="pt-BR"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pt-BR"/>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Plan1!$B$1</c:f>
              <c:strCache>
                <c:ptCount val="1"/>
                <c:pt idx="0">
                  <c:v>ESTADO SÃO PAULO</c:v>
                </c:pt>
              </c:strCache>
            </c:strRef>
          </c:tx>
          <c:spPr>
            <a:solidFill>
              <a:schemeClr val="accent1"/>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Plan1!$A$2:$A$6</c:f>
              <c:strCache>
                <c:ptCount val="5"/>
                <c:pt idx="0">
                  <c:v>NÍVEL 1</c:v>
                </c:pt>
                <c:pt idx="1">
                  <c:v>NÍVEL 2</c:v>
                </c:pt>
                <c:pt idx="2">
                  <c:v>NÍVEL3</c:v>
                </c:pt>
                <c:pt idx="3">
                  <c:v>NÍVEL 4</c:v>
                </c:pt>
                <c:pt idx="4">
                  <c:v>NÍVEL 5</c:v>
                </c:pt>
              </c:strCache>
            </c:strRef>
          </c:cat>
          <c:val>
            <c:numRef>
              <c:f>Plan1!$B$2:$B$6</c:f>
              <c:numCache>
                <c:formatCode>0%</c:formatCode>
                <c:ptCount val="5"/>
                <c:pt idx="0">
                  <c:v>0.05</c:v>
                </c:pt>
                <c:pt idx="1">
                  <c:v>7.0000000000000007E-2</c:v>
                </c:pt>
                <c:pt idx="2">
                  <c:v>0.03</c:v>
                </c:pt>
                <c:pt idx="3">
                  <c:v>0.65</c:v>
                </c:pt>
                <c:pt idx="4">
                  <c:v>0.08</c:v>
                </c:pt>
              </c:numCache>
            </c:numRef>
          </c:val>
        </c:ser>
        <c:ser>
          <c:idx val="1"/>
          <c:order val="1"/>
          <c:tx>
            <c:strRef>
              <c:f>Plan1!$C$1</c:f>
              <c:strCache>
                <c:ptCount val="1"/>
                <c:pt idx="0">
                  <c:v>ANDRADINA</c:v>
                </c:pt>
              </c:strCache>
            </c:strRef>
          </c:tx>
          <c:spPr>
            <a:solidFill>
              <a:schemeClr val="accent2"/>
            </a:solidFill>
            <a:ln>
              <a:noFill/>
            </a:ln>
            <a:effectLst/>
            <a:sp3d/>
          </c:spPr>
          <c:invertIfNegative val="0"/>
          <c:dLbls>
            <c:dLbl>
              <c:idx val="3"/>
              <c:layout>
                <c:manualLayout>
                  <c:x val="2.4515364941869927E-2"/>
                  <c:y val="-2.9394882050143116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Plan1!$A$2:$A$6</c:f>
              <c:strCache>
                <c:ptCount val="5"/>
                <c:pt idx="0">
                  <c:v>NÍVEL 1</c:v>
                </c:pt>
                <c:pt idx="1">
                  <c:v>NÍVEL 2</c:v>
                </c:pt>
                <c:pt idx="2">
                  <c:v>NÍVEL3</c:v>
                </c:pt>
                <c:pt idx="3">
                  <c:v>NÍVEL 4</c:v>
                </c:pt>
                <c:pt idx="4">
                  <c:v>NÍVEL 5</c:v>
                </c:pt>
              </c:strCache>
            </c:strRef>
          </c:cat>
          <c:val>
            <c:numRef>
              <c:f>Plan1!$C$2:$C$6</c:f>
              <c:numCache>
                <c:formatCode>0%</c:formatCode>
                <c:ptCount val="5"/>
                <c:pt idx="0">
                  <c:v>0.03</c:v>
                </c:pt>
                <c:pt idx="1">
                  <c:v>0.05</c:v>
                </c:pt>
                <c:pt idx="2">
                  <c:v>0.03</c:v>
                </c:pt>
                <c:pt idx="3">
                  <c:v>0.61</c:v>
                </c:pt>
                <c:pt idx="4">
                  <c:v>0.28000000000000003</c:v>
                </c:pt>
              </c:numCache>
            </c:numRef>
          </c:val>
        </c:ser>
        <c:ser>
          <c:idx val="2"/>
          <c:order val="2"/>
          <c:tx>
            <c:strRef>
              <c:f>Plan1!$D$1</c:f>
              <c:strCache>
                <c:ptCount val="1"/>
                <c:pt idx="0">
                  <c:v>Colunas1</c:v>
                </c:pt>
              </c:strCache>
            </c:strRef>
          </c:tx>
          <c:spPr>
            <a:solidFill>
              <a:schemeClr val="accent3"/>
            </a:solidFill>
            <a:ln>
              <a:noFill/>
            </a:ln>
            <a:effectLst/>
            <a:sp3d/>
          </c:spPr>
          <c:invertIfNegative val="0"/>
          <c:cat>
            <c:strRef>
              <c:f>Plan1!$A$2:$A$6</c:f>
              <c:strCache>
                <c:ptCount val="5"/>
                <c:pt idx="0">
                  <c:v>NÍVEL 1</c:v>
                </c:pt>
                <c:pt idx="1">
                  <c:v>NÍVEL 2</c:v>
                </c:pt>
                <c:pt idx="2">
                  <c:v>NÍVEL3</c:v>
                </c:pt>
                <c:pt idx="3">
                  <c:v>NÍVEL 4</c:v>
                </c:pt>
                <c:pt idx="4">
                  <c:v>NÍVEL 5</c:v>
                </c:pt>
              </c:strCache>
            </c:strRef>
          </c:cat>
          <c:val>
            <c:numRef>
              <c:f>Plan1!$D$2:$D$6</c:f>
              <c:numCache>
                <c:formatCode>General</c:formatCode>
                <c:ptCount val="5"/>
              </c:numCache>
            </c:numRef>
          </c:val>
        </c:ser>
        <c:dLbls>
          <c:showLegendKey val="0"/>
          <c:showVal val="0"/>
          <c:showCatName val="0"/>
          <c:showSerName val="0"/>
          <c:showPercent val="0"/>
          <c:showBubbleSize val="0"/>
        </c:dLbls>
        <c:gapWidth val="150"/>
        <c:shape val="box"/>
        <c:axId val="261581120"/>
        <c:axId val="261588568"/>
        <c:axId val="0"/>
      </c:bar3DChart>
      <c:catAx>
        <c:axId val="26158112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t-BR"/>
          </a:p>
        </c:txPr>
        <c:crossAx val="261588568"/>
        <c:crosses val="autoZero"/>
        <c:auto val="1"/>
        <c:lblAlgn val="ctr"/>
        <c:lblOffset val="100"/>
        <c:noMultiLvlLbl val="0"/>
      </c:catAx>
      <c:valAx>
        <c:axId val="261588568"/>
        <c:scaling>
          <c:orientation val="minMax"/>
          <c:max val="1"/>
          <c:min val="0"/>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61581120"/>
        <c:crosses val="autoZero"/>
        <c:crossBetween val="between"/>
        <c:majorUnit val="1"/>
      </c:valAx>
      <c:spPr>
        <a:noFill/>
        <a:ln>
          <a:noFill/>
        </a:ln>
        <a:effectLst/>
      </c:spPr>
    </c:plotArea>
    <c:legend>
      <c:legendPos val="b"/>
      <c:legendEntry>
        <c:idx val="2"/>
        <c:delete val="1"/>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pt-BR" sz="2400" dirty="0" smtClean="0"/>
              <a:t>NÍVEIS DE PROFICIÊNCIA</a:t>
            </a:r>
            <a:endParaRPr lang="pt-BR" sz="2400" dirty="0"/>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pieChart>
        <c:varyColors val="1"/>
        <c:ser>
          <c:idx val="0"/>
          <c:order val="0"/>
          <c:tx>
            <c:strRef>
              <c:f>Plan1!$B$1</c:f>
              <c:strCache>
                <c:ptCount val="1"/>
                <c:pt idx="0">
                  <c:v>Vendas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dLbl>
              <c:idx val="0"/>
              <c:layout>
                <c:manualLayout>
                  <c:x val="-6.0372047244094486E-2"/>
                  <c:y val="0.12174458661417323"/>
                </c:manualLayout>
              </c:layout>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extLst>
                <c:ext xmlns:c15="http://schemas.microsoft.com/office/drawing/2012/chart" uri="{CE6537A1-D6FC-4f65-9D91-7224C49458BB}"/>
              </c:extLst>
            </c:dLbl>
            <c:dLbl>
              <c:idx val="1"/>
              <c:layout>
                <c:manualLayout>
                  <c:x val="-0.12879002624671915"/>
                  <c:y val="-2.3746309055118112E-2"/>
                </c:manualLayout>
              </c:layout>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extLst>
                <c:ext xmlns:c15="http://schemas.microsoft.com/office/drawing/2012/chart" uri="{CE6537A1-D6FC-4f65-9D91-7224C49458BB}"/>
              </c:extLst>
            </c:dLbl>
            <c:dLbl>
              <c:idx val="2"/>
              <c:layout>
                <c:manualLayout>
                  <c:x val="7.5757874015748034E-3"/>
                  <c:y val="-0.12876943897637796"/>
                </c:manualLayout>
              </c:layout>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extLst>
                <c:ext xmlns:c15="http://schemas.microsoft.com/office/drawing/2012/chart" uri="{CE6537A1-D6FC-4f65-9D91-7224C49458BB}"/>
              </c:extLst>
            </c:dLbl>
            <c:dLbl>
              <c:idx val="3"/>
              <c:layout>
                <c:manualLayout>
                  <c:x val="0.14693208661417323"/>
                  <c:y val="4.9127952755905514E-2"/>
                </c:manualLayout>
              </c:layout>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Plan1!$A$2:$A$5</c:f>
              <c:strCache>
                <c:ptCount val="4"/>
                <c:pt idx="0">
                  <c:v>NÍVEL 1</c:v>
                </c:pt>
                <c:pt idx="1">
                  <c:v>NÍVEL 2</c:v>
                </c:pt>
                <c:pt idx="2">
                  <c:v>NÍVEL 3</c:v>
                </c:pt>
                <c:pt idx="3">
                  <c:v>NÍVEL 4</c:v>
                </c:pt>
              </c:strCache>
            </c:strRef>
          </c:cat>
          <c:val>
            <c:numRef>
              <c:f>Plan1!$B$2:$B$5</c:f>
              <c:numCache>
                <c:formatCode>0%</c:formatCode>
                <c:ptCount val="4"/>
                <c:pt idx="0">
                  <c:v>0.12</c:v>
                </c:pt>
                <c:pt idx="1">
                  <c:v>0.28000000000000003</c:v>
                </c:pt>
                <c:pt idx="2">
                  <c:v>0.21</c:v>
                </c:pt>
                <c:pt idx="3">
                  <c:v>0.39</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NÍVEIS DE PROFICIÊNCIA</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pt-BR"/>
        </a:p>
      </c:txPr>
    </c:title>
    <c:autoTitleDeleted val="0"/>
    <c:plotArea>
      <c:layout/>
      <c:pieChart>
        <c:varyColors val="1"/>
        <c:ser>
          <c:idx val="0"/>
          <c:order val="0"/>
          <c:tx>
            <c:strRef>
              <c:f>Plan1!$B$1</c:f>
              <c:strCache>
                <c:ptCount val="1"/>
                <c:pt idx="0">
                  <c:v>Vendas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pt-B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Plan1!$A$2:$A$5</c:f>
              <c:strCache>
                <c:ptCount val="4"/>
                <c:pt idx="0">
                  <c:v>NÍVEL 1</c:v>
                </c:pt>
                <c:pt idx="1">
                  <c:v>NÍVEL 2</c:v>
                </c:pt>
                <c:pt idx="2">
                  <c:v>NÍVEL 3</c:v>
                </c:pt>
                <c:pt idx="3">
                  <c:v>NÍVEL 4</c:v>
                </c:pt>
              </c:strCache>
            </c:strRef>
          </c:cat>
          <c:val>
            <c:numRef>
              <c:f>Plan1!$B$2:$B$5</c:f>
              <c:numCache>
                <c:formatCode>0%</c:formatCode>
                <c:ptCount val="4"/>
                <c:pt idx="0">
                  <c:v>0.1</c:v>
                </c:pt>
                <c:pt idx="1">
                  <c:v>0.25</c:v>
                </c:pt>
                <c:pt idx="2">
                  <c:v>0.21</c:v>
                </c:pt>
                <c:pt idx="3">
                  <c:v>0.44</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chart>
  <c:spPr>
    <a:noFill/>
    <a:ln>
      <a:noFill/>
    </a:ln>
    <a:effectLst/>
  </c:spPr>
  <c:txPr>
    <a:bodyPr/>
    <a:lstStyle/>
    <a:p>
      <a:pPr>
        <a:defRPr/>
      </a:pPr>
      <a:endParaRPr lang="pt-B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4F287B-07D4-4E63-8331-229FEF9A882E}" type="datetimeFigureOut">
              <a:rPr lang="pt-BR" smtClean="0"/>
              <a:t>18/11/2016</a:t>
            </a:fld>
            <a:endParaRPr lang="pt-BR"/>
          </a:p>
        </p:txBody>
      </p:sp>
      <p:sp>
        <p:nvSpPr>
          <p:cNvPr id="4" name="Espaço Reservado para Rodapé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93C7EBF-9D81-4150-90CE-EB44DAD978C6}" type="slidenum">
              <a:rPr lang="pt-BR" smtClean="0"/>
              <a:t>‹nº›</a:t>
            </a:fld>
            <a:endParaRPr lang="pt-BR"/>
          </a:p>
        </p:txBody>
      </p:sp>
    </p:spTree>
    <p:extLst>
      <p:ext uri="{BB962C8B-B14F-4D97-AF65-F5344CB8AC3E}">
        <p14:creationId xmlns:p14="http://schemas.microsoft.com/office/powerpoint/2010/main" val="886544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3F6E69-B6C8-439C-9912-20D36359F503}" type="datetimeFigureOut">
              <a:rPr lang="pt-BR" smtClean="0"/>
              <a:pPr/>
              <a:t>18/11/2016</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B0F288-5CBD-4C2E-8863-8099DA4DD956}" type="slidenum">
              <a:rPr lang="pt-BR" smtClean="0"/>
              <a:pPr/>
              <a:t>‹nº›</a:t>
            </a:fld>
            <a:endParaRPr lang="pt-BR"/>
          </a:p>
        </p:txBody>
      </p:sp>
    </p:spTree>
    <p:extLst>
      <p:ext uri="{BB962C8B-B14F-4D97-AF65-F5344CB8AC3E}">
        <p14:creationId xmlns:p14="http://schemas.microsoft.com/office/powerpoint/2010/main" val="2220088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14" name="Título 13"/>
          <p:cNvSpPr>
            <a:spLocks noGrp="1"/>
          </p:cNvSpPr>
          <p:nvPr>
            <p:ph type="ctrTitle"/>
          </p:nvPr>
        </p:nvSpPr>
        <p:spPr>
          <a:xfrm>
            <a:off x="1432560" y="359898"/>
            <a:ext cx="7406640" cy="1472184"/>
          </a:xfrm>
        </p:spPr>
        <p:txBody>
          <a:bodyPr anchor="b"/>
          <a:lstStyle>
            <a:lvl1pPr algn="l">
              <a:defRPr/>
            </a:lvl1pPr>
            <a:extLst/>
          </a:lstStyle>
          <a:p>
            <a:r>
              <a:rPr kumimoji="0" lang="pt-BR" smtClean="0"/>
              <a:t>Clique para editar o estilo do título mestre</a:t>
            </a:r>
            <a:endParaRPr kumimoji="0" lang="en-US"/>
          </a:p>
        </p:txBody>
      </p:sp>
      <p:sp>
        <p:nvSpPr>
          <p:cNvPr id="22" name="Subtítulo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t-BR" smtClean="0"/>
              <a:t>Clique para editar o estilo do subtítulo mestre</a:t>
            </a:r>
            <a:endParaRPr kumimoji="0" lang="en-US"/>
          </a:p>
        </p:txBody>
      </p:sp>
      <p:sp>
        <p:nvSpPr>
          <p:cNvPr id="7" name="Espaço Reservado para Data 6"/>
          <p:cNvSpPr>
            <a:spLocks noGrp="1"/>
          </p:cNvSpPr>
          <p:nvPr>
            <p:ph type="dt" sz="half" idx="10"/>
          </p:nvPr>
        </p:nvSpPr>
        <p:spPr/>
        <p:txBody>
          <a:bodyPr/>
          <a:lstStyle>
            <a:extLst/>
          </a:lstStyle>
          <a:p>
            <a:fld id="{4F7FB8BA-85D9-49AB-8CD7-E83A642523BC}" type="datetimeFigureOut">
              <a:rPr lang="pt-BR" smtClean="0"/>
              <a:pPr/>
              <a:t>18/11/2016</a:t>
            </a:fld>
            <a:endParaRPr lang="pt-BR"/>
          </a:p>
        </p:txBody>
      </p:sp>
      <p:sp>
        <p:nvSpPr>
          <p:cNvPr id="20" name="Espaço Reservado para Rodapé 19"/>
          <p:cNvSpPr>
            <a:spLocks noGrp="1"/>
          </p:cNvSpPr>
          <p:nvPr>
            <p:ph type="ftr" sz="quarter" idx="11"/>
          </p:nvPr>
        </p:nvSpPr>
        <p:spPr/>
        <p:txBody>
          <a:bodyPr/>
          <a:lstStyle>
            <a:extLst/>
          </a:lstStyle>
          <a:p>
            <a:endParaRPr lang="pt-BR"/>
          </a:p>
        </p:txBody>
      </p:sp>
      <p:sp>
        <p:nvSpPr>
          <p:cNvPr id="10" name="Espaço Reservado para Número de Slide 9"/>
          <p:cNvSpPr>
            <a:spLocks noGrp="1"/>
          </p:cNvSpPr>
          <p:nvPr>
            <p:ph type="sldNum" sz="quarter" idx="12"/>
          </p:nvPr>
        </p:nvSpPr>
        <p:spPr/>
        <p:txBody>
          <a:bodyPr/>
          <a:lstStyle>
            <a:extLst/>
          </a:lstStyle>
          <a:p>
            <a:fld id="{80C497A2-6CD7-4ED1-B7E4-7A6E90F8BEAD}" type="slidenum">
              <a:rPr lang="pt-BR" smtClean="0"/>
              <a:pPr/>
              <a:t>‹nº›</a:t>
            </a:fld>
            <a:endParaRPr lang="pt-BR"/>
          </a:p>
        </p:txBody>
      </p:sp>
      <p:sp>
        <p:nvSpPr>
          <p:cNvPr id="8" name="E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4F7FB8BA-85D9-49AB-8CD7-E83A642523BC}" type="datetimeFigureOut">
              <a:rPr lang="pt-BR" smtClean="0"/>
              <a:pPr/>
              <a:t>18/11/2016</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80C497A2-6CD7-4ED1-B7E4-7A6E90F8BEAD}"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858000" y="274639"/>
            <a:ext cx="1828800" cy="5851525"/>
          </a:xfrm>
        </p:spPr>
        <p:txBody>
          <a:bodyPr vert="eaVert"/>
          <a:lstStyle>
            <a:extLs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1143000" y="274640"/>
            <a:ext cx="5562600" cy="5851525"/>
          </a:xfrm>
        </p:spPr>
        <p:txBody>
          <a:bodyPr vert="eaVert"/>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4F7FB8BA-85D9-49AB-8CD7-E83A642523BC}" type="datetimeFigureOut">
              <a:rPr lang="pt-BR" smtClean="0"/>
              <a:pPr/>
              <a:t>18/11/2016</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80C497A2-6CD7-4ED1-B7E4-7A6E90F8BEAD}"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extLst/>
          </a:lstStyle>
          <a:p>
            <a:r>
              <a:rPr kumimoji="0" lang="pt-BR" smtClean="0"/>
              <a:t>Clique para editar o estilo do título mestre</a:t>
            </a:r>
            <a:endParaRPr kumimoji="0" lang="en-US"/>
          </a:p>
        </p:txBody>
      </p:sp>
      <p:sp>
        <p:nvSpPr>
          <p:cNvPr id="3" name="Espaço Reservado para Conteúdo 2"/>
          <p:cNvSpPr>
            <a:spLocks noGrp="1"/>
          </p:cNvSpPr>
          <p:nvPr>
            <p:ph idx="1"/>
          </p:nvPr>
        </p:nvSpPr>
        <p:spPr/>
        <p:txBody>
          <a:bodyPr/>
          <a:lstStyle>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extLst/>
          </a:lstStyle>
          <a:p>
            <a:fld id="{4F7FB8BA-85D9-49AB-8CD7-E83A642523BC}" type="datetimeFigureOut">
              <a:rPr lang="pt-BR" smtClean="0"/>
              <a:pPr/>
              <a:t>18/11/2016</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80C497A2-6CD7-4ED1-B7E4-7A6E90F8BEAD}"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spTree>
      <p:nvGrpSpPr>
        <p:cNvPr id="1" name=""/>
        <p:cNvGrpSpPr/>
        <p:nvPr/>
      </p:nvGrpSpPr>
      <p:grpSpPr>
        <a:xfrm>
          <a:off x="0" y="0"/>
          <a:ext cx="0" cy="0"/>
          <a:chOff x="0" y="0"/>
          <a:chExt cx="0" cy="0"/>
        </a:xfrm>
      </p:grpSpPr>
      <p:sp>
        <p:nvSpPr>
          <p:cNvPr id="7" name="Retângulo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ítulo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t-BR" smtClean="0"/>
              <a:t>Clique para editar os estilos do texto mestre</a:t>
            </a:r>
          </a:p>
        </p:txBody>
      </p:sp>
      <p:sp>
        <p:nvSpPr>
          <p:cNvPr id="4" name="Espaço Reservado para Data 3"/>
          <p:cNvSpPr>
            <a:spLocks noGrp="1"/>
          </p:cNvSpPr>
          <p:nvPr>
            <p:ph type="dt" sz="half" idx="10"/>
          </p:nvPr>
        </p:nvSpPr>
        <p:spPr/>
        <p:txBody>
          <a:bodyPr/>
          <a:lstStyle>
            <a:extLst/>
          </a:lstStyle>
          <a:p>
            <a:fld id="{4F7FB8BA-85D9-49AB-8CD7-E83A642523BC}" type="datetimeFigureOut">
              <a:rPr lang="pt-BR" smtClean="0"/>
              <a:pPr/>
              <a:t>18/11/2016</a:t>
            </a:fld>
            <a:endParaRPr lang="pt-BR"/>
          </a:p>
        </p:txBody>
      </p:sp>
      <p:sp>
        <p:nvSpPr>
          <p:cNvPr id="5" name="Espaço Reservado para Rodapé 4"/>
          <p:cNvSpPr>
            <a:spLocks noGrp="1"/>
          </p:cNvSpPr>
          <p:nvPr>
            <p:ph type="ftr" sz="quarter" idx="11"/>
          </p:nvPr>
        </p:nvSpPr>
        <p:spPr/>
        <p:txBody>
          <a:bodyPr/>
          <a:lstStyle>
            <a:extLst/>
          </a:lstStyle>
          <a:p>
            <a:endParaRPr lang="pt-BR"/>
          </a:p>
        </p:txBody>
      </p:sp>
      <p:sp>
        <p:nvSpPr>
          <p:cNvPr id="6" name="Espaço Reservado para Número de Slide 5"/>
          <p:cNvSpPr>
            <a:spLocks noGrp="1"/>
          </p:cNvSpPr>
          <p:nvPr>
            <p:ph type="sldNum" sz="quarter" idx="12"/>
          </p:nvPr>
        </p:nvSpPr>
        <p:spPr/>
        <p:txBody>
          <a:bodyPr/>
          <a:lstStyle>
            <a:extLst/>
          </a:lstStyle>
          <a:p>
            <a:fld id="{80C497A2-6CD7-4ED1-B7E4-7A6E90F8BEAD}" type="slidenum">
              <a:rPr lang="pt-BR" smtClean="0"/>
              <a:pPr/>
              <a:t>‹nº›</a:t>
            </a:fld>
            <a:endParaRPr lang="pt-BR"/>
          </a:p>
        </p:txBody>
      </p:sp>
      <p:sp>
        <p:nvSpPr>
          <p:cNvPr id="10" name="Retângulo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320"/>
            <a:ext cx="7498080" cy="1143000"/>
          </a:xfrm>
        </p:spPr>
        <p:txBody>
          <a:bodyPr/>
          <a:lstStyle>
            <a:extLst/>
          </a:lstStyle>
          <a:p>
            <a:r>
              <a:rPr kumimoji="0" lang="pt-BR" smtClean="0"/>
              <a:t>Clique para editar o estilo do título mestre</a:t>
            </a:r>
            <a:endParaRPr kumimoji="0" lang="en-US"/>
          </a:p>
        </p:txBody>
      </p:sp>
      <p:sp>
        <p:nvSpPr>
          <p:cNvPr id="3" name="Espaço Reservado para Conteúdo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Conteúdo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extLst/>
          </a:lstStyle>
          <a:p>
            <a:fld id="{4F7FB8BA-85D9-49AB-8CD7-E83A642523BC}" type="datetimeFigureOut">
              <a:rPr lang="pt-BR" smtClean="0"/>
              <a:pPr/>
              <a:t>18/11/2016</a:t>
            </a:fld>
            <a:endParaRPr lang="pt-BR"/>
          </a:p>
        </p:txBody>
      </p:sp>
      <p:sp>
        <p:nvSpPr>
          <p:cNvPr id="6" name="Espaço Reservado para Rodapé 5"/>
          <p:cNvSpPr>
            <a:spLocks noGrp="1"/>
          </p:cNvSpPr>
          <p:nvPr>
            <p:ph type="ftr" sz="quarter" idx="11"/>
          </p:nvPr>
        </p:nvSpPr>
        <p:spPr/>
        <p:txBody>
          <a:bodyPr/>
          <a:lstStyle>
            <a:extLst/>
          </a:lstStyle>
          <a:p>
            <a:endParaRPr lang="pt-BR"/>
          </a:p>
        </p:txBody>
      </p:sp>
      <p:sp>
        <p:nvSpPr>
          <p:cNvPr id="7" name="Espaço Reservado para Número de Slide 6"/>
          <p:cNvSpPr>
            <a:spLocks noGrp="1"/>
          </p:cNvSpPr>
          <p:nvPr>
            <p:ph type="sldNum" sz="quarter" idx="12"/>
          </p:nvPr>
        </p:nvSpPr>
        <p:spPr/>
        <p:txBody>
          <a:bodyPr/>
          <a:lstStyle>
            <a:extLst/>
          </a:lstStyle>
          <a:p>
            <a:fld id="{80C497A2-6CD7-4ED1-B7E4-7A6E90F8BEAD}" type="slidenum">
              <a:rPr lang="pt-BR" smtClean="0"/>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4" name="Espaço Reservado para Texto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t-BR" smtClean="0"/>
              <a:t>Clique para editar os estilos do texto mestre</a:t>
            </a:r>
          </a:p>
        </p:txBody>
      </p:sp>
      <p:sp>
        <p:nvSpPr>
          <p:cNvPr id="5" name="Espaço Reservado para Conteúdo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6" name="Espaço Reservado para Conteúdo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7" name="Espaço Reservado para Data 6"/>
          <p:cNvSpPr>
            <a:spLocks noGrp="1"/>
          </p:cNvSpPr>
          <p:nvPr>
            <p:ph type="dt" sz="half" idx="10"/>
          </p:nvPr>
        </p:nvSpPr>
        <p:spPr/>
        <p:txBody>
          <a:bodyPr/>
          <a:lstStyle>
            <a:extLst/>
          </a:lstStyle>
          <a:p>
            <a:fld id="{4F7FB8BA-85D9-49AB-8CD7-E83A642523BC}" type="datetimeFigureOut">
              <a:rPr lang="pt-BR" smtClean="0"/>
              <a:pPr/>
              <a:t>18/11/2016</a:t>
            </a:fld>
            <a:endParaRPr lang="pt-BR"/>
          </a:p>
        </p:txBody>
      </p:sp>
      <p:sp>
        <p:nvSpPr>
          <p:cNvPr id="8" name="Espaço Reservado para Rodapé 7"/>
          <p:cNvSpPr>
            <a:spLocks noGrp="1"/>
          </p:cNvSpPr>
          <p:nvPr>
            <p:ph type="ftr" sz="quarter" idx="11"/>
          </p:nvPr>
        </p:nvSpPr>
        <p:spPr/>
        <p:txBody>
          <a:bodyPr/>
          <a:lstStyle>
            <a:extLst/>
          </a:lstStyle>
          <a:p>
            <a:endParaRPr lang="pt-BR"/>
          </a:p>
        </p:txBody>
      </p:sp>
      <p:sp>
        <p:nvSpPr>
          <p:cNvPr id="9" name="Espaço Reservado para Número de Slide 8"/>
          <p:cNvSpPr>
            <a:spLocks noGrp="1"/>
          </p:cNvSpPr>
          <p:nvPr>
            <p:ph type="sldNum" sz="quarter" idx="12"/>
          </p:nvPr>
        </p:nvSpPr>
        <p:spPr/>
        <p:txBody>
          <a:bodyPr/>
          <a:lstStyle>
            <a:extLst/>
          </a:lstStyle>
          <a:p>
            <a:fld id="{80C497A2-6CD7-4ED1-B7E4-7A6E90F8BEAD}" type="slidenum">
              <a:rPr lang="pt-BR" smtClean="0"/>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1435608" y="274320"/>
            <a:ext cx="7498080" cy="1143000"/>
          </a:xfrm>
        </p:spPr>
        <p:txBody>
          <a:bodyPr anchor="ctr"/>
          <a:lstStyle>
            <a:extLst/>
          </a:lstStyle>
          <a:p>
            <a:r>
              <a:rPr kumimoji="0" lang="pt-BR" smtClean="0"/>
              <a:t>Clique para editar o estilo do título mestre</a:t>
            </a:r>
            <a:endParaRPr kumimoji="0" lang="en-US"/>
          </a:p>
        </p:txBody>
      </p:sp>
      <p:sp>
        <p:nvSpPr>
          <p:cNvPr id="3" name="Espaço Reservado para Data 2"/>
          <p:cNvSpPr>
            <a:spLocks noGrp="1"/>
          </p:cNvSpPr>
          <p:nvPr>
            <p:ph type="dt" sz="half" idx="10"/>
          </p:nvPr>
        </p:nvSpPr>
        <p:spPr/>
        <p:txBody>
          <a:bodyPr/>
          <a:lstStyle>
            <a:extLst/>
          </a:lstStyle>
          <a:p>
            <a:fld id="{4F7FB8BA-85D9-49AB-8CD7-E83A642523BC}" type="datetimeFigureOut">
              <a:rPr lang="pt-BR" smtClean="0"/>
              <a:pPr/>
              <a:t>18/11/2016</a:t>
            </a:fld>
            <a:endParaRPr lang="pt-BR"/>
          </a:p>
        </p:txBody>
      </p:sp>
      <p:sp>
        <p:nvSpPr>
          <p:cNvPr id="4" name="Espaço Reservado para Rodapé 3"/>
          <p:cNvSpPr>
            <a:spLocks noGrp="1"/>
          </p:cNvSpPr>
          <p:nvPr>
            <p:ph type="ftr" sz="quarter" idx="11"/>
          </p:nvPr>
        </p:nvSpPr>
        <p:spPr/>
        <p:txBody>
          <a:bodyPr/>
          <a:lstStyle>
            <a:extLst/>
          </a:lstStyle>
          <a:p>
            <a:endParaRPr lang="pt-BR"/>
          </a:p>
        </p:txBody>
      </p:sp>
      <p:sp>
        <p:nvSpPr>
          <p:cNvPr id="5" name="Espaço Reservado para Número de Slide 4"/>
          <p:cNvSpPr>
            <a:spLocks noGrp="1"/>
          </p:cNvSpPr>
          <p:nvPr>
            <p:ph type="sldNum" sz="quarter" idx="12"/>
          </p:nvPr>
        </p:nvSpPr>
        <p:spPr/>
        <p:txBody>
          <a:bodyPr/>
          <a:lstStyle>
            <a:extLst/>
          </a:lstStyle>
          <a:p>
            <a:fld id="{80C497A2-6CD7-4ED1-B7E4-7A6E90F8BEAD}"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5" name="Retângulo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Espaço Reservado para Data 1"/>
          <p:cNvSpPr>
            <a:spLocks noGrp="1"/>
          </p:cNvSpPr>
          <p:nvPr>
            <p:ph type="dt" sz="half" idx="10"/>
          </p:nvPr>
        </p:nvSpPr>
        <p:spPr/>
        <p:txBody>
          <a:bodyPr/>
          <a:lstStyle>
            <a:extLst/>
          </a:lstStyle>
          <a:p>
            <a:fld id="{4F7FB8BA-85D9-49AB-8CD7-E83A642523BC}" type="datetimeFigureOut">
              <a:rPr lang="pt-BR" smtClean="0"/>
              <a:pPr/>
              <a:t>18/11/2016</a:t>
            </a:fld>
            <a:endParaRPr lang="pt-BR"/>
          </a:p>
        </p:txBody>
      </p:sp>
      <p:sp>
        <p:nvSpPr>
          <p:cNvPr id="3" name="Espaço Reservado para Rodapé 2"/>
          <p:cNvSpPr>
            <a:spLocks noGrp="1"/>
          </p:cNvSpPr>
          <p:nvPr>
            <p:ph type="ftr" sz="quarter" idx="11"/>
          </p:nvPr>
        </p:nvSpPr>
        <p:spPr/>
        <p:txBody>
          <a:bodyPr/>
          <a:lstStyle>
            <a:extLst/>
          </a:lstStyle>
          <a:p>
            <a:endParaRPr lang="pt-BR"/>
          </a:p>
        </p:txBody>
      </p:sp>
      <p:sp>
        <p:nvSpPr>
          <p:cNvPr id="4" name="Espaço Reservado para Número de Slide 3"/>
          <p:cNvSpPr>
            <a:spLocks noGrp="1"/>
          </p:cNvSpPr>
          <p:nvPr>
            <p:ph type="sldNum" sz="quarter" idx="12"/>
          </p:nvPr>
        </p:nvSpPr>
        <p:spPr/>
        <p:txBody>
          <a:bodyPr/>
          <a:lstStyle>
            <a:extLst/>
          </a:lstStyle>
          <a:p>
            <a:fld id="{80C497A2-6CD7-4ED1-B7E4-7A6E90F8BEAD}" type="slidenum">
              <a:rPr lang="pt-BR" smtClean="0"/>
              <a:pPr/>
              <a:t>‹nº›</a:t>
            </a:fld>
            <a:endParaRPr lang="pt-BR"/>
          </a:p>
        </p:txBody>
      </p:sp>
      <p:sp>
        <p:nvSpPr>
          <p:cNvPr id="6" name="Retângulo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pt-BR" smtClean="0"/>
              <a:t>Clique para editar o estilo do título mestre</a:t>
            </a:r>
            <a:endParaRPr kumimoji="0" lang="en-US"/>
          </a:p>
        </p:txBody>
      </p:sp>
      <p:sp>
        <p:nvSpPr>
          <p:cNvPr id="3" name="Espaço Reservado para Texto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pt-BR" smtClean="0"/>
              <a:t>Clique para editar os estilos do texto mestre</a:t>
            </a:r>
          </a:p>
        </p:txBody>
      </p:sp>
      <p:sp>
        <p:nvSpPr>
          <p:cNvPr id="4" name="Espaço Reservado para Conteúdo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5" name="Espaço Reservado para Data 4"/>
          <p:cNvSpPr>
            <a:spLocks noGrp="1"/>
          </p:cNvSpPr>
          <p:nvPr>
            <p:ph type="dt" sz="half" idx="10"/>
          </p:nvPr>
        </p:nvSpPr>
        <p:spPr/>
        <p:txBody>
          <a:bodyPr/>
          <a:lstStyle>
            <a:extLst/>
          </a:lstStyle>
          <a:p>
            <a:fld id="{4F7FB8BA-85D9-49AB-8CD7-E83A642523BC}" type="datetimeFigureOut">
              <a:rPr lang="pt-BR" smtClean="0"/>
              <a:pPr/>
              <a:t>18/11/2016</a:t>
            </a:fld>
            <a:endParaRPr lang="pt-BR"/>
          </a:p>
        </p:txBody>
      </p:sp>
      <p:sp>
        <p:nvSpPr>
          <p:cNvPr id="6" name="Espaço Reservado para Rodapé 5"/>
          <p:cNvSpPr>
            <a:spLocks noGrp="1"/>
          </p:cNvSpPr>
          <p:nvPr>
            <p:ph type="ftr" sz="quarter" idx="11"/>
          </p:nvPr>
        </p:nvSpPr>
        <p:spPr/>
        <p:txBody>
          <a:bodyPr/>
          <a:lstStyle>
            <a:extLst/>
          </a:lstStyle>
          <a:p>
            <a:endParaRPr lang="pt-BR"/>
          </a:p>
        </p:txBody>
      </p:sp>
      <p:sp>
        <p:nvSpPr>
          <p:cNvPr id="7" name="Espaço Reservado para Número de Slide 6"/>
          <p:cNvSpPr>
            <a:spLocks noGrp="1"/>
          </p:cNvSpPr>
          <p:nvPr>
            <p:ph type="sldNum" sz="quarter" idx="12"/>
          </p:nvPr>
        </p:nvSpPr>
        <p:spPr/>
        <p:txBody>
          <a:bodyPr/>
          <a:lstStyle>
            <a:extLst/>
          </a:lstStyle>
          <a:p>
            <a:fld id="{80C497A2-6CD7-4ED1-B7E4-7A6E90F8BEAD}" type="slidenum">
              <a:rPr lang="pt-BR" smtClean="0"/>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pt-BR" smtClean="0"/>
              <a:t>Clique para editar o estilo do título mestre</a:t>
            </a:r>
            <a:endParaRPr kumimoji="0" lang="en-US"/>
          </a:p>
        </p:txBody>
      </p:sp>
      <p:sp>
        <p:nvSpPr>
          <p:cNvPr id="5" name="Espaço Reservado para Data 4"/>
          <p:cNvSpPr>
            <a:spLocks noGrp="1"/>
          </p:cNvSpPr>
          <p:nvPr>
            <p:ph type="dt" sz="half" idx="10"/>
          </p:nvPr>
        </p:nvSpPr>
        <p:spPr/>
        <p:txBody>
          <a:bodyPr/>
          <a:lstStyle>
            <a:extLst/>
          </a:lstStyle>
          <a:p>
            <a:fld id="{4F7FB8BA-85D9-49AB-8CD7-E83A642523BC}" type="datetimeFigureOut">
              <a:rPr lang="pt-BR" smtClean="0"/>
              <a:pPr/>
              <a:t>18/11/2016</a:t>
            </a:fld>
            <a:endParaRPr lang="pt-BR"/>
          </a:p>
        </p:txBody>
      </p:sp>
      <p:sp>
        <p:nvSpPr>
          <p:cNvPr id="6" name="Espaço Reservado para Rodapé 5"/>
          <p:cNvSpPr>
            <a:spLocks noGrp="1"/>
          </p:cNvSpPr>
          <p:nvPr>
            <p:ph type="ftr" sz="quarter" idx="11"/>
          </p:nvPr>
        </p:nvSpPr>
        <p:spPr/>
        <p:txBody>
          <a:bodyPr/>
          <a:lstStyle>
            <a:extLst/>
          </a:lstStyle>
          <a:p>
            <a:endParaRPr lang="pt-BR"/>
          </a:p>
        </p:txBody>
      </p:sp>
      <p:sp>
        <p:nvSpPr>
          <p:cNvPr id="7" name="Espaço Reservado para Número de Slide 6"/>
          <p:cNvSpPr>
            <a:spLocks noGrp="1"/>
          </p:cNvSpPr>
          <p:nvPr>
            <p:ph type="sldNum" sz="quarter" idx="12"/>
          </p:nvPr>
        </p:nvSpPr>
        <p:spPr/>
        <p:txBody>
          <a:bodyPr/>
          <a:lstStyle>
            <a:extLst/>
          </a:lstStyle>
          <a:p>
            <a:fld id="{80C497A2-6CD7-4ED1-B7E4-7A6E90F8BEAD}" type="slidenum">
              <a:rPr lang="pt-BR" smtClean="0"/>
              <a:pPr/>
              <a:t>‹nº›</a:t>
            </a:fld>
            <a:endParaRPr lang="pt-BR"/>
          </a:p>
        </p:txBody>
      </p:sp>
      <p:sp>
        <p:nvSpPr>
          <p:cNvPr id="8" name="Retângulo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ço Reservado para Imagem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pt-BR" smtClean="0"/>
              <a:t>Clique no ícone para adicionar uma imagem</a:t>
            </a:r>
            <a:endParaRPr kumimoji="0" lang="en-US" dirty="0"/>
          </a:p>
        </p:txBody>
      </p:sp>
      <p:sp>
        <p:nvSpPr>
          <p:cNvPr id="9" name="Fluxograma: Processo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uxograma: Processo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Espaço Reservado para Texto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pt-BR" smtClean="0"/>
              <a:t>Clique para editar os estilos do texto mestre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zza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sca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tângulo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Espaço Reservado para Título 4"/>
          <p:cNvSpPr>
            <a:spLocks noGrp="1"/>
          </p:cNvSpPr>
          <p:nvPr>
            <p:ph type="title"/>
          </p:nvPr>
        </p:nvSpPr>
        <p:spPr>
          <a:xfrm>
            <a:off x="1435608" y="274638"/>
            <a:ext cx="7498080" cy="1143000"/>
          </a:xfrm>
          <a:prstGeom prst="rect">
            <a:avLst/>
          </a:prstGeom>
        </p:spPr>
        <p:txBody>
          <a:bodyPr anchor="ctr">
            <a:normAutofit/>
          </a:bodyPr>
          <a:lstStyle>
            <a:extLst/>
          </a:lstStyle>
          <a:p>
            <a:r>
              <a:rPr kumimoji="0" lang="pt-BR" smtClean="0"/>
              <a:t>Clique para editar o estilo do título mestre</a:t>
            </a:r>
            <a:endParaRPr kumimoji="0" lang="en-US"/>
          </a:p>
        </p:txBody>
      </p:sp>
      <p:sp>
        <p:nvSpPr>
          <p:cNvPr id="9" name="Espaço Reservado para Texto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24" name="Espaço Reservado para Data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F7FB8BA-85D9-49AB-8CD7-E83A642523BC}" type="datetimeFigureOut">
              <a:rPr lang="pt-BR" smtClean="0"/>
              <a:pPr/>
              <a:t>18/11/2016</a:t>
            </a:fld>
            <a:endParaRPr lang="pt-BR"/>
          </a:p>
        </p:txBody>
      </p:sp>
      <p:sp>
        <p:nvSpPr>
          <p:cNvPr id="10" name="Espaço Reservado para Rodapé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pt-BR"/>
          </a:p>
        </p:txBody>
      </p:sp>
      <p:sp>
        <p:nvSpPr>
          <p:cNvPr id="22" name="Espaço Reservado para Número de Slid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0C497A2-6CD7-4ED1-B7E4-7A6E90F8BEAD}" type="slidenum">
              <a:rPr lang="pt-BR" smtClean="0"/>
              <a:pPr/>
              <a:t>‹nº›</a:t>
            </a:fld>
            <a:endParaRPr lang="pt-BR"/>
          </a:p>
        </p:txBody>
      </p:sp>
      <p:sp>
        <p:nvSpPr>
          <p:cNvPr id="15" name="Retângulo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2483768" y="2468386"/>
            <a:ext cx="5256584" cy="2832822"/>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de cantos arredondados 2"/>
          <p:cNvSpPr/>
          <p:nvPr/>
        </p:nvSpPr>
        <p:spPr>
          <a:xfrm>
            <a:off x="1619672" y="620688"/>
            <a:ext cx="6984776" cy="158417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p:cNvSpPr txBox="1"/>
          <p:nvPr/>
        </p:nvSpPr>
        <p:spPr>
          <a:xfrm>
            <a:off x="1115616" y="357166"/>
            <a:ext cx="7814102" cy="6340197"/>
          </a:xfrm>
          <a:prstGeom prst="rect">
            <a:avLst/>
          </a:prstGeom>
          <a:noFill/>
        </p:spPr>
        <p:txBody>
          <a:bodyPr wrap="square" rtlCol="0">
            <a:spAutoFit/>
          </a:bodyPr>
          <a:lstStyle/>
          <a:p>
            <a:pPr algn="ctr"/>
            <a:endParaRPr lang="pt-BR" sz="2800" dirty="0"/>
          </a:p>
          <a:p>
            <a:pPr algn="ctr"/>
            <a:r>
              <a:rPr lang="pt-BR" sz="3600" b="1" dirty="0" smtClean="0">
                <a:solidFill>
                  <a:schemeClr val="bg1"/>
                </a:solidFill>
              </a:rPr>
              <a:t>AVALIAÇÃO </a:t>
            </a:r>
            <a:r>
              <a:rPr lang="pt-BR" sz="3600" b="1" dirty="0">
                <a:solidFill>
                  <a:schemeClr val="bg1"/>
                </a:solidFill>
              </a:rPr>
              <a:t>NACIONAL DA ALFABETIZAÇÃO</a:t>
            </a:r>
          </a:p>
          <a:p>
            <a:pPr algn="ctr"/>
            <a:endParaRPr lang="pt-BR" sz="2800" b="1" dirty="0" smtClean="0"/>
          </a:p>
          <a:p>
            <a:pPr algn="ctr"/>
            <a:endParaRPr lang="pt-BR" sz="2800" b="1" dirty="0" smtClean="0"/>
          </a:p>
          <a:p>
            <a:pPr algn="ctr"/>
            <a:r>
              <a:rPr lang="pt-BR" sz="2800" b="1" dirty="0" smtClean="0"/>
              <a:t>Resultados 2013 </a:t>
            </a:r>
            <a:r>
              <a:rPr lang="pt-BR" sz="2800" b="1" dirty="0"/>
              <a:t>e 2014 </a:t>
            </a:r>
          </a:p>
          <a:p>
            <a:pPr algn="ctr"/>
            <a:endParaRPr lang="pt-BR" sz="4000" dirty="0" smtClean="0"/>
          </a:p>
          <a:p>
            <a:pPr algn="ctr"/>
            <a:r>
              <a:rPr lang="pt-BR" sz="4000" dirty="0" smtClean="0"/>
              <a:t>Análise </a:t>
            </a:r>
            <a:r>
              <a:rPr lang="pt-BR" sz="4000" dirty="0"/>
              <a:t>dos </a:t>
            </a:r>
            <a:r>
              <a:rPr lang="pt-BR" sz="4000" dirty="0" smtClean="0"/>
              <a:t>resultados</a:t>
            </a:r>
          </a:p>
          <a:p>
            <a:pPr algn="ctr"/>
            <a:r>
              <a:rPr lang="pt-BR" sz="2000" b="1" dirty="0"/>
              <a:t>Relatório 2013-2014 | VOLUME 2</a:t>
            </a:r>
          </a:p>
          <a:p>
            <a:pPr algn="ctr"/>
            <a:endParaRPr lang="pt-BR" sz="3200" dirty="0" smtClean="0"/>
          </a:p>
          <a:p>
            <a:endParaRPr lang="pt-BR" dirty="0"/>
          </a:p>
          <a:p>
            <a:endParaRPr lang="pt-BR" dirty="0" smtClean="0"/>
          </a:p>
          <a:p>
            <a:r>
              <a:rPr lang="pt-BR" dirty="0" smtClean="0"/>
              <a:t>                                                                    Fonte</a:t>
            </a:r>
            <a:r>
              <a:rPr lang="pt-BR" dirty="0"/>
              <a:t>: Inep/</a:t>
            </a:r>
            <a:r>
              <a:rPr lang="pt-BR" dirty="0" err="1"/>
              <a:t>Daeb</a:t>
            </a:r>
            <a:r>
              <a:rPr lang="pt-BR" dirty="0"/>
              <a:t>.</a:t>
            </a:r>
          </a:p>
          <a:p>
            <a:endParaRPr lang="pt-BR" dirty="0" smtClean="0"/>
          </a:p>
          <a:p>
            <a:endParaRPr lang="pt-BR" dirty="0"/>
          </a:p>
        </p:txBody>
      </p:sp>
    </p:spTree>
    <p:extLst>
      <p:ext uri="{BB962C8B-B14F-4D97-AF65-F5344CB8AC3E}">
        <p14:creationId xmlns:p14="http://schemas.microsoft.com/office/powerpoint/2010/main" val="1419285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1115616" y="500042"/>
            <a:ext cx="7671226" cy="912734"/>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aphicFrame>
        <p:nvGraphicFramePr>
          <p:cNvPr id="2" name="Tabela 1"/>
          <p:cNvGraphicFramePr>
            <a:graphicFrameLocks noGrp="1"/>
          </p:cNvGraphicFramePr>
          <p:nvPr>
            <p:extLst>
              <p:ext uri="{D42A27DB-BD31-4B8C-83A1-F6EECF244321}">
                <p14:modId xmlns:p14="http://schemas.microsoft.com/office/powerpoint/2010/main" val="160623263"/>
              </p:ext>
            </p:extLst>
          </p:nvPr>
        </p:nvGraphicFramePr>
        <p:xfrm>
          <a:off x="1674865" y="1916832"/>
          <a:ext cx="6552728" cy="4033861"/>
        </p:xfrm>
        <a:graphic>
          <a:graphicData uri="http://schemas.openxmlformats.org/drawingml/2006/table">
            <a:tbl>
              <a:tblPr/>
              <a:tblGrid>
                <a:gridCol w="1578162"/>
                <a:gridCol w="1243954"/>
                <a:gridCol w="1243954"/>
                <a:gridCol w="1243329"/>
                <a:gridCol w="1243329"/>
              </a:tblGrid>
              <a:tr h="607917">
                <a:tc rowSpan="3">
                  <a:txBody>
                    <a:bodyPr/>
                    <a:lstStyle/>
                    <a:p>
                      <a:pPr algn="ctr">
                        <a:lnSpc>
                          <a:spcPct val="115000"/>
                        </a:lnSpc>
                        <a:spcAft>
                          <a:spcPts val="0"/>
                        </a:spcAft>
                      </a:pPr>
                      <a:r>
                        <a:rPr lang="pt-BR" sz="2000" b="1" dirty="0">
                          <a:solidFill>
                            <a:srgbClr val="000000"/>
                          </a:solidFill>
                          <a:latin typeface="Calibri-Bold"/>
                          <a:ea typeface="Calibri"/>
                          <a:cs typeface="Calibri-Bold"/>
                        </a:rPr>
                        <a:t>Níveis</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0"/>
                        </a:spcAft>
                      </a:pPr>
                      <a:r>
                        <a:rPr lang="pt-BR" sz="2000" b="1">
                          <a:solidFill>
                            <a:srgbClr val="000000"/>
                          </a:solidFill>
                          <a:latin typeface="Calibri-Bold"/>
                          <a:ea typeface="Calibri"/>
                          <a:cs typeface="Calibri-Bold"/>
                        </a:rPr>
                        <a:t>Resultado ANA</a:t>
                      </a:r>
                      <a:endParaRPr lang="pt-BR"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pt-BR"/>
                    </a:p>
                  </a:txBody>
                  <a:tcPr/>
                </a:tc>
                <a:tc hMerge="1">
                  <a:txBody>
                    <a:bodyPr/>
                    <a:lstStyle/>
                    <a:p>
                      <a:endParaRPr lang="pt-BR"/>
                    </a:p>
                  </a:txBody>
                  <a:tcPr/>
                </a:tc>
                <a:tc hMerge="1">
                  <a:txBody>
                    <a:bodyPr/>
                    <a:lstStyle/>
                    <a:p>
                      <a:endParaRPr lang="pt-BR"/>
                    </a:p>
                  </a:txBody>
                  <a:tcPr/>
                </a:tc>
              </a:tr>
              <a:tr h="497138">
                <a:tc vMerge="1">
                  <a:txBody>
                    <a:bodyPr/>
                    <a:lstStyle/>
                    <a:p>
                      <a:endParaRPr lang="pt-BR"/>
                    </a:p>
                  </a:txBody>
                  <a:tcPr/>
                </a:tc>
                <a:tc gridSpan="2">
                  <a:txBody>
                    <a:bodyPr/>
                    <a:lstStyle/>
                    <a:p>
                      <a:pPr algn="ctr">
                        <a:lnSpc>
                          <a:spcPct val="115000"/>
                        </a:lnSpc>
                        <a:spcAft>
                          <a:spcPts val="0"/>
                        </a:spcAft>
                      </a:pPr>
                      <a:r>
                        <a:rPr lang="pt-BR" sz="2000" b="1" dirty="0">
                          <a:solidFill>
                            <a:srgbClr val="000000"/>
                          </a:solidFill>
                          <a:latin typeface="Calibri-Bold"/>
                          <a:ea typeface="Calibri"/>
                          <a:cs typeface="Calibri-Bold"/>
                        </a:rPr>
                        <a:t>2013</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pt-BR"/>
                    </a:p>
                  </a:txBody>
                  <a:tcPr/>
                </a:tc>
                <a:tc gridSpan="2">
                  <a:txBody>
                    <a:bodyPr/>
                    <a:lstStyle/>
                    <a:p>
                      <a:pPr algn="ctr">
                        <a:lnSpc>
                          <a:spcPct val="115000"/>
                        </a:lnSpc>
                        <a:spcAft>
                          <a:spcPts val="0"/>
                        </a:spcAft>
                      </a:pPr>
                      <a:r>
                        <a:rPr lang="pt-BR" sz="2000" b="1" dirty="0">
                          <a:solidFill>
                            <a:srgbClr val="000000"/>
                          </a:solidFill>
                          <a:latin typeface="Calibri-Bold"/>
                          <a:ea typeface="Calibri"/>
                          <a:cs typeface="Calibri-Bold"/>
                        </a:rPr>
                        <a:t>2014</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pt-BR"/>
                    </a:p>
                  </a:txBody>
                  <a:tcPr/>
                </a:tc>
              </a:tr>
              <a:tr h="497138">
                <a:tc vMerge="1">
                  <a:txBody>
                    <a:bodyPr/>
                    <a:lstStyle/>
                    <a:p>
                      <a:endParaRPr lang="pt-BR"/>
                    </a:p>
                  </a:txBody>
                  <a:tcPr/>
                </a:tc>
                <a:tc>
                  <a:txBody>
                    <a:bodyPr/>
                    <a:lstStyle/>
                    <a:p>
                      <a:pPr algn="ctr">
                        <a:lnSpc>
                          <a:spcPct val="115000"/>
                        </a:lnSpc>
                        <a:spcAft>
                          <a:spcPts val="0"/>
                        </a:spcAft>
                      </a:pPr>
                      <a:r>
                        <a:rPr lang="pt-BR" sz="2000" dirty="0" smtClean="0">
                          <a:latin typeface="Calibri"/>
                          <a:ea typeface="Calibri"/>
                          <a:cs typeface="Times New Roman"/>
                        </a:rPr>
                        <a:t>SP</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dirty="0" smtClean="0">
                          <a:latin typeface="Calibri"/>
                          <a:ea typeface="Calibri"/>
                          <a:cs typeface="Times New Roman"/>
                        </a:rPr>
                        <a:t>AND.</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t-BR" sz="2000" dirty="0" smtClean="0">
                          <a:latin typeface="Calibri"/>
                          <a:ea typeface="Calibri"/>
                          <a:cs typeface="Times New Roman"/>
                        </a:rPr>
                        <a:t>SP</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0" dirty="0" smtClean="0">
                          <a:latin typeface="Calibri"/>
                          <a:ea typeface="Calibri"/>
                          <a:cs typeface="Times New Roman"/>
                        </a:rPr>
                        <a:t>AND</a:t>
                      </a:r>
                      <a:r>
                        <a:rPr lang="pt-BR" sz="2000" b="1" dirty="0" smtClean="0">
                          <a:latin typeface="Calibri"/>
                          <a:ea typeface="Calibri"/>
                          <a:cs typeface="Times New Roman"/>
                        </a:rPr>
                        <a:t>.</a:t>
                      </a:r>
                      <a:endParaRPr lang="pt-BR"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607917">
                <a:tc>
                  <a:txBody>
                    <a:bodyPr/>
                    <a:lstStyle/>
                    <a:p>
                      <a:pPr algn="ctr">
                        <a:lnSpc>
                          <a:spcPct val="115000"/>
                        </a:lnSpc>
                        <a:spcAft>
                          <a:spcPts val="0"/>
                        </a:spcAft>
                      </a:pPr>
                      <a:r>
                        <a:rPr lang="pt-BR" sz="2000" b="1" dirty="0">
                          <a:solidFill>
                            <a:srgbClr val="000000"/>
                          </a:solidFill>
                          <a:latin typeface="Calibri-Bold"/>
                          <a:ea typeface="Calibri"/>
                          <a:cs typeface="Calibri-Bold"/>
                        </a:rPr>
                        <a:t>Nível </a:t>
                      </a:r>
                      <a:r>
                        <a:rPr lang="pt-BR" sz="2000" b="1" dirty="0" smtClean="0">
                          <a:solidFill>
                            <a:srgbClr val="000000"/>
                          </a:solidFill>
                          <a:latin typeface="Calibri-Bold"/>
                          <a:ea typeface="Calibri"/>
                          <a:cs typeface="Calibri-Bold"/>
                        </a:rPr>
                        <a:t>1</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a:solidFill>
                            <a:srgbClr val="000000"/>
                          </a:solidFill>
                          <a:latin typeface="Calibri-Bold"/>
                          <a:ea typeface="Calibri"/>
                          <a:cs typeface="Calibri-Bold"/>
                        </a:rPr>
                        <a:t>13%</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7%</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t-BR" sz="2000" b="1" dirty="0">
                          <a:solidFill>
                            <a:srgbClr val="000000"/>
                          </a:solidFill>
                          <a:latin typeface="Calibri-Bold"/>
                          <a:ea typeface="Calibri"/>
                          <a:cs typeface="Calibri-Bold"/>
                        </a:rPr>
                        <a:t>11%</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latin typeface="Calibri"/>
                          <a:ea typeface="Calibri"/>
                          <a:cs typeface="Times New Roman"/>
                        </a:rPr>
                        <a:t>8%</a:t>
                      </a:r>
                      <a:endParaRPr lang="pt-BR"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607917">
                <a:tc>
                  <a:txBody>
                    <a:bodyPr/>
                    <a:lstStyle/>
                    <a:p>
                      <a:pPr algn="ctr">
                        <a:lnSpc>
                          <a:spcPct val="115000"/>
                        </a:lnSpc>
                        <a:spcAft>
                          <a:spcPts val="0"/>
                        </a:spcAft>
                      </a:pPr>
                      <a:r>
                        <a:rPr lang="pt-BR" sz="2000" b="1" dirty="0">
                          <a:solidFill>
                            <a:srgbClr val="000000"/>
                          </a:solidFill>
                          <a:latin typeface="Calibri-Bold"/>
                          <a:ea typeface="Calibri"/>
                          <a:cs typeface="Calibri-Bold"/>
                        </a:rPr>
                        <a:t>Nível 2</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a:solidFill>
                            <a:srgbClr val="000000"/>
                          </a:solidFill>
                          <a:latin typeface="Calibri-Bold"/>
                          <a:ea typeface="Calibri"/>
                          <a:cs typeface="Calibri-Bold"/>
                        </a:rPr>
                        <a:t>29%</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25%</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t-BR" sz="2000" b="1" dirty="0">
                          <a:solidFill>
                            <a:srgbClr val="000000"/>
                          </a:solidFill>
                          <a:latin typeface="Calibri-Bold"/>
                          <a:ea typeface="Calibri"/>
                          <a:cs typeface="Calibri-Bold"/>
                        </a:rPr>
                        <a:t>29%</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latin typeface="Calibri"/>
                          <a:ea typeface="Calibri"/>
                          <a:cs typeface="Times New Roman"/>
                        </a:rPr>
                        <a:t>24%</a:t>
                      </a:r>
                      <a:endParaRPr lang="pt-BR"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607917">
                <a:tc>
                  <a:txBody>
                    <a:bodyPr/>
                    <a:lstStyle/>
                    <a:p>
                      <a:pPr algn="ctr">
                        <a:lnSpc>
                          <a:spcPct val="115000"/>
                        </a:lnSpc>
                        <a:spcAft>
                          <a:spcPts val="0"/>
                        </a:spcAft>
                      </a:pPr>
                      <a:r>
                        <a:rPr lang="pt-BR" sz="2000" b="1" dirty="0">
                          <a:solidFill>
                            <a:srgbClr val="000000"/>
                          </a:solidFill>
                          <a:latin typeface="Calibri-Bold"/>
                          <a:ea typeface="Calibri"/>
                          <a:cs typeface="Calibri-Bold"/>
                        </a:rPr>
                        <a:t>Nível 3</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a:solidFill>
                            <a:srgbClr val="000000"/>
                          </a:solidFill>
                          <a:latin typeface="Calibri-Bold"/>
                          <a:ea typeface="Calibri"/>
                          <a:cs typeface="Calibri-Bold"/>
                        </a:rPr>
                        <a:t>42%</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a:solidFill>
                            <a:srgbClr val="000000"/>
                          </a:solidFill>
                          <a:latin typeface="Calibri-Bold"/>
                          <a:ea typeface="Calibri"/>
                          <a:cs typeface="Calibri-Bold"/>
                        </a:rPr>
                        <a:t>5</a:t>
                      </a:r>
                      <a:r>
                        <a:rPr lang="pt-BR" sz="2000" b="1" dirty="0" smtClean="0">
                          <a:solidFill>
                            <a:srgbClr val="000000"/>
                          </a:solidFill>
                          <a:latin typeface="Calibri-Bold"/>
                          <a:ea typeface="Calibri"/>
                          <a:cs typeface="Calibri-Bold"/>
                        </a:rPr>
                        <a:t>2</a:t>
                      </a:r>
                      <a:r>
                        <a:rPr lang="pt-BR" sz="2000" b="1" dirty="0">
                          <a:solidFill>
                            <a:srgbClr val="000000"/>
                          </a:solidFill>
                          <a:latin typeface="Calibri-Bold"/>
                          <a:ea typeface="Calibri"/>
                          <a:cs typeface="Calibri-Bold"/>
                        </a:rPr>
                        <a:t>%</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t-BR" sz="2000" b="1" dirty="0">
                          <a:solidFill>
                            <a:srgbClr val="000000"/>
                          </a:solidFill>
                          <a:latin typeface="Calibri-Bold"/>
                          <a:ea typeface="Calibri"/>
                          <a:cs typeface="Calibri-Bold"/>
                        </a:rPr>
                        <a:t>42%</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latin typeface="Calibri"/>
                          <a:ea typeface="Calibri"/>
                          <a:cs typeface="Times New Roman"/>
                        </a:rPr>
                        <a:t>45%</a:t>
                      </a:r>
                      <a:endParaRPr lang="pt-BR"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607917">
                <a:tc>
                  <a:txBody>
                    <a:bodyPr/>
                    <a:lstStyle/>
                    <a:p>
                      <a:pPr algn="ctr">
                        <a:lnSpc>
                          <a:spcPct val="115000"/>
                        </a:lnSpc>
                        <a:spcAft>
                          <a:spcPts val="0"/>
                        </a:spcAft>
                      </a:pPr>
                      <a:r>
                        <a:rPr lang="pt-BR" sz="2000" b="1" dirty="0">
                          <a:solidFill>
                            <a:srgbClr val="000000"/>
                          </a:solidFill>
                          <a:latin typeface="Calibri-Bold"/>
                          <a:ea typeface="Calibri"/>
                          <a:cs typeface="Calibri-Bold"/>
                        </a:rPr>
                        <a:t>Nível 4</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a:solidFill>
                            <a:srgbClr val="000000"/>
                          </a:solidFill>
                          <a:latin typeface="Calibri-Bold"/>
                          <a:ea typeface="Calibri"/>
                          <a:cs typeface="Calibri-Bold"/>
                        </a:rPr>
                        <a:t>15%</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16%</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t-BR" sz="2000" b="1" dirty="0">
                          <a:solidFill>
                            <a:srgbClr val="000000"/>
                          </a:solidFill>
                          <a:latin typeface="Calibri-Bold"/>
                          <a:ea typeface="Calibri"/>
                          <a:cs typeface="Calibri-Bold"/>
                        </a:rPr>
                        <a:t>18%</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latin typeface="Calibri"/>
                          <a:ea typeface="Calibri"/>
                          <a:cs typeface="Times New Roman"/>
                        </a:rPr>
                        <a:t>23%</a:t>
                      </a:r>
                      <a:endParaRPr lang="pt-BR"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bl>
          </a:graphicData>
        </a:graphic>
      </p:graphicFrame>
      <p:sp>
        <p:nvSpPr>
          <p:cNvPr id="3" name="CaixaDeTexto 2"/>
          <p:cNvSpPr txBox="1"/>
          <p:nvPr/>
        </p:nvSpPr>
        <p:spPr>
          <a:xfrm>
            <a:off x="1115616" y="500042"/>
            <a:ext cx="7671226" cy="1231106"/>
          </a:xfrm>
          <a:prstGeom prst="rect">
            <a:avLst/>
          </a:prstGeom>
          <a:noFill/>
        </p:spPr>
        <p:txBody>
          <a:bodyPr wrap="square" rtlCol="0">
            <a:spAutoFit/>
          </a:bodyPr>
          <a:lstStyle/>
          <a:p>
            <a:r>
              <a:rPr lang="pt-BR" sz="2800" b="1" dirty="0"/>
              <a:t>Resultado comparativo em </a:t>
            </a:r>
            <a:r>
              <a:rPr lang="pt-BR" sz="2800" b="1" dirty="0">
                <a:solidFill>
                  <a:srgbClr val="FF0000"/>
                </a:solidFill>
              </a:rPr>
              <a:t>Leitura</a:t>
            </a:r>
            <a:r>
              <a:rPr lang="pt-BR" sz="2800" b="1" dirty="0"/>
              <a:t> da </a:t>
            </a:r>
            <a:r>
              <a:rPr lang="pt-BR" sz="2800" b="1" dirty="0" smtClean="0"/>
              <a:t>ANA</a:t>
            </a:r>
          </a:p>
          <a:p>
            <a:r>
              <a:rPr lang="pt-BR" sz="2800" b="1" dirty="0" smtClean="0"/>
              <a:t>                               2013-2014</a:t>
            </a:r>
            <a:endParaRPr lang="pt-BR" sz="2800" dirty="0"/>
          </a:p>
          <a:p>
            <a:endParaRPr lang="pt-BR" dirty="0"/>
          </a:p>
        </p:txBody>
      </p:sp>
    </p:spTree>
    <p:extLst>
      <p:ext uri="{BB962C8B-B14F-4D97-AF65-F5344CB8AC3E}">
        <p14:creationId xmlns:p14="http://schemas.microsoft.com/office/powerpoint/2010/main" val="1450621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1115616" y="500042"/>
            <a:ext cx="7671226" cy="912734"/>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CaixaDeTexto 2"/>
          <p:cNvSpPr txBox="1"/>
          <p:nvPr/>
        </p:nvSpPr>
        <p:spPr>
          <a:xfrm>
            <a:off x="1115616" y="500042"/>
            <a:ext cx="7671226" cy="1231106"/>
          </a:xfrm>
          <a:prstGeom prst="rect">
            <a:avLst/>
          </a:prstGeom>
          <a:noFill/>
        </p:spPr>
        <p:txBody>
          <a:bodyPr wrap="square" rtlCol="0">
            <a:spAutoFit/>
          </a:bodyPr>
          <a:lstStyle/>
          <a:p>
            <a:r>
              <a:rPr lang="pt-BR" sz="2800" b="1" dirty="0"/>
              <a:t>Resultado comparativo em </a:t>
            </a:r>
            <a:r>
              <a:rPr lang="pt-BR" sz="2800" b="1" dirty="0">
                <a:solidFill>
                  <a:srgbClr val="FF0000"/>
                </a:solidFill>
              </a:rPr>
              <a:t>Leitura</a:t>
            </a:r>
            <a:r>
              <a:rPr lang="pt-BR" sz="2800" b="1" dirty="0"/>
              <a:t> da </a:t>
            </a:r>
            <a:r>
              <a:rPr lang="pt-BR" sz="2800" b="1" dirty="0" smtClean="0"/>
              <a:t>ANA</a:t>
            </a:r>
          </a:p>
          <a:p>
            <a:r>
              <a:rPr lang="pt-BR" sz="2800" b="1" dirty="0" smtClean="0"/>
              <a:t>                               2013-2014</a:t>
            </a:r>
            <a:endParaRPr lang="pt-BR" sz="2800" dirty="0"/>
          </a:p>
          <a:p>
            <a:endParaRPr lang="pt-BR" dirty="0"/>
          </a:p>
        </p:txBody>
      </p:sp>
      <p:graphicFrame>
        <p:nvGraphicFramePr>
          <p:cNvPr id="11" name="Gráfico 10"/>
          <p:cNvGraphicFramePr/>
          <p:nvPr>
            <p:extLst>
              <p:ext uri="{D42A27DB-BD31-4B8C-83A1-F6EECF244321}">
                <p14:modId xmlns:p14="http://schemas.microsoft.com/office/powerpoint/2010/main" val="1226513810"/>
              </p:ext>
            </p:extLst>
          </p:nvPr>
        </p:nvGraphicFramePr>
        <p:xfrm>
          <a:off x="1835696" y="1731148"/>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29712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1115616" y="500042"/>
            <a:ext cx="7671226" cy="912734"/>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CaixaDeTexto 2"/>
          <p:cNvSpPr txBox="1"/>
          <p:nvPr/>
        </p:nvSpPr>
        <p:spPr>
          <a:xfrm>
            <a:off x="1115616" y="500042"/>
            <a:ext cx="7671226" cy="1231106"/>
          </a:xfrm>
          <a:prstGeom prst="rect">
            <a:avLst/>
          </a:prstGeom>
          <a:noFill/>
        </p:spPr>
        <p:txBody>
          <a:bodyPr wrap="square" rtlCol="0">
            <a:spAutoFit/>
          </a:bodyPr>
          <a:lstStyle/>
          <a:p>
            <a:r>
              <a:rPr lang="pt-BR" sz="2800" b="1" dirty="0"/>
              <a:t>Resultado comparativo em </a:t>
            </a:r>
            <a:r>
              <a:rPr lang="pt-BR" sz="2800" b="1" dirty="0">
                <a:solidFill>
                  <a:srgbClr val="FF0000"/>
                </a:solidFill>
              </a:rPr>
              <a:t>Leitura</a:t>
            </a:r>
            <a:r>
              <a:rPr lang="pt-BR" sz="2800" b="1" dirty="0"/>
              <a:t> da </a:t>
            </a:r>
            <a:r>
              <a:rPr lang="pt-BR" sz="2800" b="1" dirty="0" smtClean="0"/>
              <a:t>ANA</a:t>
            </a:r>
          </a:p>
          <a:p>
            <a:r>
              <a:rPr lang="pt-BR" sz="2800" b="1" dirty="0" smtClean="0"/>
              <a:t>                               2013-2014</a:t>
            </a:r>
            <a:endParaRPr lang="pt-BR" sz="2800" dirty="0"/>
          </a:p>
          <a:p>
            <a:endParaRPr lang="pt-BR" dirty="0"/>
          </a:p>
        </p:txBody>
      </p:sp>
      <p:graphicFrame>
        <p:nvGraphicFramePr>
          <p:cNvPr id="11" name="Gráfico 10"/>
          <p:cNvGraphicFramePr/>
          <p:nvPr>
            <p:extLst>
              <p:ext uri="{D42A27DB-BD31-4B8C-83A1-F6EECF244321}">
                <p14:modId xmlns:p14="http://schemas.microsoft.com/office/powerpoint/2010/main" val="722429738"/>
              </p:ext>
            </p:extLst>
          </p:nvPr>
        </p:nvGraphicFramePr>
        <p:xfrm>
          <a:off x="1835696" y="1731148"/>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02610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de cantos arredondados 2"/>
          <p:cNvSpPr/>
          <p:nvPr/>
        </p:nvSpPr>
        <p:spPr>
          <a:xfrm>
            <a:off x="1547664" y="665285"/>
            <a:ext cx="6840760" cy="648072"/>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p:cNvSpPr txBox="1"/>
          <p:nvPr/>
        </p:nvSpPr>
        <p:spPr>
          <a:xfrm>
            <a:off x="1547664" y="665285"/>
            <a:ext cx="7382624" cy="5386090"/>
          </a:xfrm>
          <a:prstGeom prst="rect">
            <a:avLst/>
          </a:prstGeom>
          <a:noFill/>
        </p:spPr>
        <p:txBody>
          <a:bodyPr wrap="square" rtlCol="0">
            <a:spAutoFit/>
          </a:bodyPr>
          <a:lstStyle/>
          <a:p>
            <a:r>
              <a:rPr lang="pt-BR" sz="3600" b="1" dirty="0" smtClean="0"/>
              <a:t>Sobre os resultados de Escrita</a:t>
            </a:r>
          </a:p>
          <a:p>
            <a:endParaRPr lang="pt-BR" sz="3400" dirty="0"/>
          </a:p>
          <a:p>
            <a:pPr algn="just"/>
            <a:r>
              <a:rPr lang="pt-BR" sz="3200" dirty="0" smtClean="0"/>
              <a:t>[...] devido </a:t>
            </a:r>
            <a:r>
              <a:rPr lang="pt-BR" sz="3200" dirty="0"/>
              <a:t>às mudanças na grade de correção do teste de </a:t>
            </a:r>
            <a:r>
              <a:rPr lang="pt-BR" sz="3200" dirty="0" smtClean="0"/>
              <a:t>Escrita de </a:t>
            </a:r>
            <a:r>
              <a:rPr lang="pt-BR" sz="3200" dirty="0"/>
              <a:t>uma edição para outra, esses resultados não são comparáveis e, portanto, só serão aqui apresentados os resultados da edição mais recente da ANA. </a:t>
            </a:r>
            <a:r>
              <a:rPr lang="pt-BR" sz="3200" dirty="0" smtClean="0"/>
              <a:t>Detalhes </a:t>
            </a:r>
            <a:r>
              <a:rPr lang="pt-BR" sz="3200" dirty="0"/>
              <a:t>sobre as alterações na metodologia podem ser verificados no Volume I deste relatório.</a:t>
            </a:r>
          </a:p>
          <a:p>
            <a:endParaRPr lang="pt-BR" dirty="0"/>
          </a:p>
        </p:txBody>
      </p:sp>
    </p:spTree>
    <p:extLst>
      <p:ext uri="{BB962C8B-B14F-4D97-AF65-F5344CB8AC3E}">
        <p14:creationId xmlns:p14="http://schemas.microsoft.com/office/powerpoint/2010/main" val="29060732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de cantos arredondados 2"/>
          <p:cNvSpPr/>
          <p:nvPr/>
        </p:nvSpPr>
        <p:spPr>
          <a:xfrm>
            <a:off x="1298428" y="288304"/>
            <a:ext cx="4497707" cy="692423"/>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p:cNvSpPr txBox="1"/>
          <p:nvPr/>
        </p:nvSpPr>
        <p:spPr>
          <a:xfrm>
            <a:off x="1331640" y="357166"/>
            <a:ext cx="7526640" cy="6832640"/>
          </a:xfrm>
          <a:prstGeom prst="rect">
            <a:avLst/>
          </a:prstGeom>
          <a:noFill/>
        </p:spPr>
        <p:txBody>
          <a:bodyPr wrap="square" rtlCol="0">
            <a:spAutoFit/>
          </a:bodyPr>
          <a:lstStyle/>
          <a:p>
            <a:r>
              <a:rPr lang="pt-BR" sz="3200" b="1" dirty="0"/>
              <a:t>Resultados em Escrita</a:t>
            </a:r>
            <a:endParaRPr lang="pt-BR" sz="3200" dirty="0"/>
          </a:p>
          <a:p>
            <a:endParaRPr lang="pt-BR" sz="3200" dirty="0" smtClean="0"/>
          </a:p>
          <a:p>
            <a:pPr algn="just"/>
            <a:r>
              <a:rPr lang="pt-BR" sz="3200" dirty="0" smtClean="0"/>
              <a:t>A </a:t>
            </a:r>
            <a:r>
              <a:rPr lang="pt-BR" sz="3200" dirty="0"/>
              <a:t>escala de Escrita de 2014 sofreu alterações estruturais em relação à escala de 2013, de modo que, nos dois anos, foram adotadas metodologias diferentes para produzir os dados e construir a escala. Disso resulta a impossibilidade de comparação entre as duas edições da ANA no que diz respeito ao teste de produção escrita. A escala de Escrita construída em 2014 segue no Quadro 5.</a:t>
            </a:r>
          </a:p>
          <a:p>
            <a:r>
              <a:rPr lang="pt-BR" b="1" dirty="0"/>
              <a:t> </a:t>
            </a:r>
            <a:endParaRPr lang="pt-BR" dirty="0"/>
          </a:p>
          <a:p>
            <a:r>
              <a:rPr lang="pt-BR" b="1" dirty="0"/>
              <a:t> </a:t>
            </a:r>
            <a:endParaRPr lang="pt-BR" dirty="0"/>
          </a:p>
          <a:p>
            <a:endParaRPr lang="pt-BR" dirty="0"/>
          </a:p>
        </p:txBody>
      </p:sp>
    </p:spTree>
    <p:extLst>
      <p:ext uri="{BB962C8B-B14F-4D97-AF65-F5344CB8AC3E}">
        <p14:creationId xmlns:p14="http://schemas.microsoft.com/office/powerpoint/2010/main" val="971822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de cantos arredondados 2"/>
          <p:cNvSpPr/>
          <p:nvPr/>
        </p:nvSpPr>
        <p:spPr>
          <a:xfrm>
            <a:off x="1331640" y="285728"/>
            <a:ext cx="2880320" cy="839016"/>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p:cNvSpPr txBox="1"/>
          <p:nvPr/>
        </p:nvSpPr>
        <p:spPr>
          <a:xfrm>
            <a:off x="1331640" y="285728"/>
            <a:ext cx="7526640" cy="3754874"/>
          </a:xfrm>
          <a:prstGeom prst="rect">
            <a:avLst/>
          </a:prstGeom>
          <a:noFill/>
        </p:spPr>
        <p:txBody>
          <a:bodyPr wrap="square" rtlCol="0">
            <a:spAutoFit/>
          </a:bodyPr>
          <a:lstStyle/>
          <a:p>
            <a:r>
              <a:rPr lang="pt-BR" sz="4400" b="1" dirty="0"/>
              <a:t>Quadro </a:t>
            </a:r>
            <a:r>
              <a:rPr lang="pt-BR" sz="4400" b="1" dirty="0" smtClean="0"/>
              <a:t>3 </a:t>
            </a:r>
          </a:p>
          <a:p>
            <a:endParaRPr lang="pt-BR" sz="4400" b="1" dirty="0"/>
          </a:p>
          <a:p>
            <a:r>
              <a:rPr lang="pt-BR" sz="4400" b="1" dirty="0" smtClean="0"/>
              <a:t>Interpretação </a:t>
            </a:r>
            <a:r>
              <a:rPr lang="pt-BR" sz="4400" b="1" dirty="0"/>
              <a:t>pedagógica da escala de </a:t>
            </a:r>
            <a:r>
              <a:rPr lang="pt-BR" sz="4400" b="1" dirty="0">
                <a:solidFill>
                  <a:srgbClr val="FF0000"/>
                </a:solidFill>
              </a:rPr>
              <a:t>Escrita</a:t>
            </a:r>
            <a:r>
              <a:rPr lang="pt-BR" sz="4400" b="1" dirty="0"/>
              <a:t> na edição da ANA de 2014</a:t>
            </a:r>
            <a:endParaRPr lang="pt-BR" sz="4400" dirty="0"/>
          </a:p>
          <a:p>
            <a:endParaRPr lang="pt-BR" dirty="0"/>
          </a:p>
        </p:txBody>
      </p:sp>
    </p:spTree>
    <p:extLst>
      <p:ext uri="{BB962C8B-B14F-4D97-AF65-F5344CB8AC3E}">
        <p14:creationId xmlns:p14="http://schemas.microsoft.com/office/powerpoint/2010/main" val="14160806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2875453656"/>
              </p:ext>
            </p:extLst>
          </p:nvPr>
        </p:nvGraphicFramePr>
        <p:xfrm>
          <a:off x="107504" y="116632"/>
          <a:ext cx="8858280" cy="6592824"/>
        </p:xfrm>
        <a:graphic>
          <a:graphicData uri="http://schemas.openxmlformats.org/drawingml/2006/table">
            <a:tbl>
              <a:tblPr/>
              <a:tblGrid>
                <a:gridCol w="928694"/>
                <a:gridCol w="7929586"/>
              </a:tblGrid>
              <a:tr h="129119">
                <a:tc>
                  <a:txBody>
                    <a:bodyPr/>
                    <a:lstStyle/>
                    <a:p>
                      <a:pPr algn="ctr">
                        <a:lnSpc>
                          <a:spcPct val="115000"/>
                        </a:lnSpc>
                        <a:spcAft>
                          <a:spcPts val="0"/>
                        </a:spcAft>
                      </a:pPr>
                      <a:r>
                        <a:rPr lang="pt-BR" sz="1200" b="1" dirty="0">
                          <a:solidFill>
                            <a:srgbClr val="000000"/>
                          </a:solidFill>
                          <a:latin typeface="Calibri-Bold"/>
                          <a:ea typeface="Calibri"/>
                          <a:cs typeface="Calibri-Bold"/>
                        </a:rPr>
                        <a:t>Níveis</a:t>
                      </a:r>
                      <a:endParaRPr lang="pt-BR" sz="12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1200" b="1">
                          <a:solidFill>
                            <a:srgbClr val="000000"/>
                          </a:solidFill>
                          <a:latin typeface="Calibri-Bold"/>
                          <a:ea typeface="Calibri"/>
                          <a:cs typeface="Calibri-Bold"/>
                        </a:rPr>
                        <a:t>Descrição</a:t>
                      </a:r>
                      <a:endParaRPr lang="pt-BR" sz="12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4712">
                <a:tc>
                  <a:txBody>
                    <a:bodyPr/>
                    <a:lstStyle/>
                    <a:p>
                      <a:pPr>
                        <a:lnSpc>
                          <a:spcPct val="100000"/>
                        </a:lnSpc>
                        <a:spcAft>
                          <a:spcPts val="0"/>
                        </a:spcAft>
                      </a:pPr>
                      <a:r>
                        <a:rPr lang="pt-BR" sz="1200" b="1" dirty="0">
                          <a:solidFill>
                            <a:srgbClr val="00B050"/>
                          </a:solidFill>
                          <a:latin typeface="Calibri"/>
                          <a:ea typeface="Calibri"/>
                          <a:cs typeface="Calibri"/>
                        </a:rPr>
                        <a:t>Nível 1</a:t>
                      </a:r>
                      <a:endParaRPr lang="pt-BR" sz="1200" b="1" dirty="0">
                        <a:solidFill>
                          <a:srgbClr val="00B050"/>
                        </a:solidFill>
                        <a:latin typeface="Calibri"/>
                        <a:ea typeface="Calibri"/>
                        <a:cs typeface="Times New Roman"/>
                      </a:endParaRPr>
                    </a:p>
                    <a:p>
                      <a:pPr>
                        <a:lnSpc>
                          <a:spcPct val="100000"/>
                        </a:lnSpc>
                        <a:spcAft>
                          <a:spcPts val="0"/>
                        </a:spcAft>
                      </a:pPr>
                      <a:r>
                        <a:rPr lang="pt-BR" sz="1200" dirty="0">
                          <a:latin typeface="Calibri"/>
                          <a:ea typeface="Calibri"/>
                          <a:cs typeface="Calibri"/>
                        </a:rPr>
                        <a:t>(menor que</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350 pontos)</a:t>
                      </a:r>
                      <a:endParaRPr lang="pt-BR" sz="12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pt-BR" sz="1200" dirty="0">
                          <a:solidFill>
                            <a:schemeClr val="tx1"/>
                          </a:solidFill>
                          <a:latin typeface="Calibri-Light"/>
                          <a:ea typeface="Calibri"/>
                          <a:cs typeface="Calibri-Light"/>
                        </a:rPr>
                        <a:t>Em relação à escrita de palavras, os estudantes que se encontram neste </a:t>
                      </a:r>
                      <a:r>
                        <a:rPr lang="pt-BR" sz="1200" dirty="0" smtClean="0">
                          <a:solidFill>
                            <a:schemeClr val="tx1"/>
                          </a:solidFill>
                          <a:latin typeface="Calibri-Light"/>
                          <a:ea typeface="Calibri"/>
                          <a:cs typeface="Calibri-Light"/>
                        </a:rPr>
                        <a:t>nível provavelmente </a:t>
                      </a:r>
                      <a:r>
                        <a:rPr lang="pt-BR" sz="1200" dirty="0">
                          <a:solidFill>
                            <a:schemeClr val="tx1"/>
                          </a:solidFill>
                          <a:latin typeface="Calibri-Light"/>
                          <a:ea typeface="Calibri"/>
                          <a:cs typeface="Calibri-Light"/>
                        </a:rPr>
                        <a:t>não as escrevem ou estabelecem algumas correspondências entre as letras grafadas e a pauta sonora, porém ainda não escrevem palavras alfabeticamente.</a:t>
                      </a:r>
                      <a:endParaRPr lang="pt-BR" sz="1200" dirty="0">
                        <a:solidFill>
                          <a:schemeClr val="tx1"/>
                        </a:solidFill>
                        <a:latin typeface="Calibri"/>
                        <a:ea typeface="Calibri"/>
                        <a:cs typeface="Times New Roman"/>
                      </a:endParaRPr>
                    </a:p>
                    <a:p>
                      <a:pPr algn="just">
                        <a:lnSpc>
                          <a:spcPct val="115000"/>
                        </a:lnSpc>
                        <a:spcAft>
                          <a:spcPts val="0"/>
                        </a:spcAft>
                      </a:pPr>
                      <a:r>
                        <a:rPr lang="pt-BR" sz="1200" dirty="0">
                          <a:solidFill>
                            <a:schemeClr val="tx1"/>
                          </a:solidFill>
                          <a:latin typeface="Calibri-Light"/>
                          <a:ea typeface="Calibri"/>
                          <a:cs typeface="Calibri-Light"/>
                        </a:rPr>
                        <a:t>Em relação à </a:t>
                      </a:r>
                      <a:r>
                        <a:rPr lang="pt-BR" sz="1200" b="0" dirty="0">
                          <a:solidFill>
                            <a:schemeClr val="tx1"/>
                          </a:solidFill>
                          <a:latin typeface="Calibri-Light"/>
                          <a:ea typeface="Calibri"/>
                          <a:cs typeface="Calibri-Light"/>
                        </a:rPr>
                        <a:t>produção de textos</a:t>
                      </a:r>
                      <a:r>
                        <a:rPr lang="pt-BR" sz="1200" dirty="0">
                          <a:solidFill>
                            <a:schemeClr val="tx1"/>
                          </a:solidFill>
                          <a:latin typeface="Calibri-Light"/>
                          <a:ea typeface="Calibri"/>
                          <a:cs typeface="Calibri-Light"/>
                        </a:rPr>
                        <a:t>, os estudantes provavelmente não escrevem o texto ou produzem textos ilegíveis</a:t>
                      </a:r>
                      <a:r>
                        <a:rPr lang="pt-BR" sz="1200" dirty="0" smtClean="0">
                          <a:solidFill>
                            <a:schemeClr val="tx1"/>
                          </a:solidFill>
                          <a:latin typeface="Calibri-Light"/>
                          <a:ea typeface="Calibri"/>
                          <a:cs typeface="Calibri-Light"/>
                        </a:rPr>
                        <a:t>.</a:t>
                      </a:r>
                    </a:p>
                    <a:p>
                      <a:pPr>
                        <a:lnSpc>
                          <a:spcPct val="115000"/>
                        </a:lnSpc>
                        <a:spcAft>
                          <a:spcPts val="0"/>
                        </a:spcAft>
                      </a:pPr>
                      <a:endParaRPr lang="pt-BR" sz="1200" dirty="0">
                        <a:solidFill>
                          <a:schemeClr val="tx1"/>
                        </a:solidFill>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4712">
                <a:tc>
                  <a:txBody>
                    <a:bodyPr/>
                    <a:lstStyle/>
                    <a:p>
                      <a:pPr>
                        <a:lnSpc>
                          <a:spcPct val="100000"/>
                        </a:lnSpc>
                        <a:spcAft>
                          <a:spcPts val="0"/>
                        </a:spcAft>
                      </a:pPr>
                      <a:r>
                        <a:rPr lang="pt-BR" sz="1200" b="1" dirty="0">
                          <a:solidFill>
                            <a:srgbClr val="00B050"/>
                          </a:solidFill>
                          <a:latin typeface="Calibri"/>
                          <a:ea typeface="Calibri"/>
                          <a:cs typeface="Calibri"/>
                        </a:rPr>
                        <a:t>Nível 2</a:t>
                      </a:r>
                      <a:endParaRPr lang="pt-BR" sz="1200" b="1" dirty="0">
                        <a:solidFill>
                          <a:srgbClr val="00B050"/>
                        </a:solidFill>
                        <a:latin typeface="Calibri"/>
                        <a:ea typeface="Calibri"/>
                        <a:cs typeface="Times New Roman"/>
                      </a:endParaRPr>
                    </a:p>
                    <a:p>
                      <a:pPr>
                        <a:lnSpc>
                          <a:spcPct val="100000"/>
                        </a:lnSpc>
                        <a:spcAft>
                          <a:spcPts val="0"/>
                        </a:spcAft>
                      </a:pPr>
                      <a:r>
                        <a:rPr lang="pt-BR" sz="1200" dirty="0">
                          <a:latin typeface="Calibri"/>
                          <a:ea typeface="Calibri"/>
                          <a:cs typeface="Calibri"/>
                        </a:rPr>
                        <a:t>(maior ou</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igual a 350 e</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menor que</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450 pontos)</a:t>
                      </a:r>
                      <a:endParaRPr lang="pt-BR" sz="12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200" dirty="0" smtClean="0">
                          <a:solidFill>
                            <a:schemeClr val="tx1"/>
                          </a:solidFill>
                          <a:latin typeface="Calibri-Light"/>
                          <a:ea typeface="Calibri"/>
                          <a:cs typeface="Calibri-Light"/>
                        </a:rPr>
                        <a:t>Em </a:t>
                      </a:r>
                      <a:r>
                        <a:rPr lang="pt-BR" sz="1200" dirty="0">
                          <a:solidFill>
                            <a:schemeClr val="tx1"/>
                          </a:solidFill>
                          <a:latin typeface="Calibri-Light"/>
                          <a:ea typeface="Calibri"/>
                          <a:cs typeface="Calibri-Light"/>
                        </a:rPr>
                        <a:t>relação à escrita de palavras, os estudantes que se encontram neste </a:t>
                      </a:r>
                      <a:r>
                        <a:rPr lang="pt-BR" sz="1200" dirty="0" smtClean="0">
                          <a:solidFill>
                            <a:schemeClr val="tx1"/>
                          </a:solidFill>
                          <a:latin typeface="Calibri-Light"/>
                          <a:ea typeface="Calibri"/>
                          <a:cs typeface="Calibri-Light"/>
                        </a:rPr>
                        <a:t>nível</a:t>
                      </a:r>
                      <a:r>
                        <a:rPr lang="pt-BR" sz="1200" baseline="0" dirty="0" smtClean="0">
                          <a:solidFill>
                            <a:schemeClr val="tx1"/>
                          </a:solidFill>
                          <a:latin typeface="Calibri"/>
                          <a:ea typeface="Calibri"/>
                          <a:cs typeface="Times New Roman"/>
                        </a:rPr>
                        <a:t> </a:t>
                      </a:r>
                      <a:r>
                        <a:rPr lang="pt-BR" sz="1200" dirty="0" smtClean="0">
                          <a:solidFill>
                            <a:schemeClr val="tx1"/>
                          </a:solidFill>
                          <a:latin typeface="Calibri-Light"/>
                          <a:ea typeface="Calibri"/>
                          <a:cs typeface="Calibri-Light"/>
                        </a:rPr>
                        <a:t>provavelmente </a:t>
                      </a:r>
                      <a:r>
                        <a:rPr lang="pt-BR" sz="1200" dirty="0">
                          <a:solidFill>
                            <a:schemeClr val="tx1"/>
                          </a:solidFill>
                          <a:latin typeface="Calibri-Light"/>
                          <a:ea typeface="Calibri"/>
                          <a:cs typeface="Calibri-Light"/>
                        </a:rPr>
                        <a:t>as escrevem alfabeticamente com trocas ou omissão de letras</a:t>
                      </a:r>
                      <a:r>
                        <a:rPr lang="pt-BR" sz="1200" dirty="0" smtClean="0">
                          <a:solidFill>
                            <a:schemeClr val="tx1"/>
                          </a:solidFill>
                          <a:latin typeface="Calibri-Light"/>
                          <a:ea typeface="Calibri"/>
                          <a:cs typeface="Calibri-Light"/>
                        </a:rPr>
                        <a:t>, alterações </a:t>
                      </a:r>
                      <a:r>
                        <a:rPr lang="pt-BR" sz="1200" dirty="0">
                          <a:solidFill>
                            <a:schemeClr val="tx1"/>
                          </a:solidFill>
                          <a:latin typeface="Calibri-Light"/>
                          <a:ea typeface="Calibri"/>
                          <a:cs typeface="Calibri-Light"/>
                        </a:rPr>
                        <a:t>na ordem das letras e outros desvios ortográficos. </a:t>
                      </a:r>
                      <a:endParaRPr lang="pt-BR" sz="1200" dirty="0" smtClean="0">
                        <a:solidFill>
                          <a:schemeClr val="tx1"/>
                        </a:solidFill>
                        <a:latin typeface="Calibri-Light"/>
                        <a:ea typeface="Calibri"/>
                        <a:cs typeface="Calibri-Light"/>
                      </a:endParaRPr>
                    </a:p>
                    <a:p>
                      <a:pPr>
                        <a:lnSpc>
                          <a:spcPct val="115000"/>
                        </a:lnSpc>
                        <a:spcAft>
                          <a:spcPts val="0"/>
                        </a:spcAft>
                      </a:pPr>
                      <a:r>
                        <a:rPr lang="pt-BR" sz="1200" dirty="0" smtClean="0">
                          <a:solidFill>
                            <a:schemeClr val="tx1"/>
                          </a:solidFill>
                          <a:latin typeface="Calibri-Light"/>
                          <a:ea typeface="Calibri"/>
                          <a:cs typeface="Calibri-Light"/>
                        </a:rPr>
                        <a:t>Em </a:t>
                      </a:r>
                      <a:r>
                        <a:rPr lang="pt-BR" sz="1200" dirty="0">
                          <a:solidFill>
                            <a:schemeClr val="tx1"/>
                          </a:solidFill>
                          <a:latin typeface="Calibri-Light"/>
                          <a:ea typeface="Calibri"/>
                          <a:cs typeface="Calibri-Light"/>
                        </a:rPr>
                        <a:t>relação à produção de textos, os estudantes provavelmente não escrevem o texto ou produzem textos ilegíveis</a:t>
                      </a:r>
                      <a:r>
                        <a:rPr lang="pt-BR" sz="1200" dirty="0" smtClean="0">
                          <a:solidFill>
                            <a:schemeClr val="tx1"/>
                          </a:solidFill>
                          <a:latin typeface="Calibri-Light"/>
                          <a:ea typeface="Calibri"/>
                          <a:cs typeface="Calibri-Light"/>
                        </a:rPr>
                        <a:t>.</a:t>
                      </a:r>
                    </a:p>
                    <a:p>
                      <a:pPr>
                        <a:lnSpc>
                          <a:spcPct val="115000"/>
                        </a:lnSpc>
                        <a:spcAft>
                          <a:spcPts val="0"/>
                        </a:spcAft>
                      </a:pPr>
                      <a:endParaRPr lang="pt-BR" sz="1200" dirty="0">
                        <a:solidFill>
                          <a:schemeClr val="tx1"/>
                        </a:solidFill>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62069">
                <a:tc>
                  <a:txBody>
                    <a:bodyPr/>
                    <a:lstStyle/>
                    <a:p>
                      <a:pPr>
                        <a:lnSpc>
                          <a:spcPct val="100000"/>
                        </a:lnSpc>
                        <a:spcAft>
                          <a:spcPts val="0"/>
                        </a:spcAft>
                      </a:pPr>
                      <a:endParaRPr lang="pt-BR" sz="1200" b="1" dirty="0" smtClean="0">
                        <a:solidFill>
                          <a:srgbClr val="00B050"/>
                        </a:solidFill>
                        <a:latin typeface="Calibri"/>
                        <a:ea typeface="Calibri"/>
                        <a:cs typeface="Calibri"/>
                      </a:endParaRPr>
                    </a:p>
                    <a:p>
                      <a:pPr>
                        <a:lnSpc>
                          <a:spcPct val="100000"/>
                        </a:lnSpc>
                        <a:spcAft>
                          <a:spcPts val="0"/>
                        </a:spcAft>
                      </a:pPr>
                      <a:r>
                        <a:rPr lang="pt-BR" sz="1200" b="1" dirty="0" smtClean="0">
                          <a:solidFill>
                            <a:srgbClr val="00B050"/>
                          </a:solidFill>
                          <a:latin typeface="Calibri"/>
                          <a:ea typeface="Calibri"/>
                          <a:cs typeface="Calibri"/>
                        </a:rPr>
                        <a:t>Nível </a:t>
                      </a:r>
                      <a:r>
                        <a:rPr lang="pt-BR" sz="1200" b="1" dirty="0">
                          <a:solidFill>
                            <a:srgbClr val="00B050"/>
                          </a:solidFill>
                          <a:latin typeface="Calibri"/>
                          <a:ea typeface="Calibri"/>
                          <a:cs typeface="Calibri"/>
                        </a:rPr>
                        <a:t>3</a:t>
                      </a:r>
                      <a:endParaRPr lang="pt-BR" sz="1200" b="1" dirty="0">
                        <a:solidFill>
                          <a:srgbClr val="00B050"/>
                        </a:solidFill>
                        <a:latin typeface="Calibri"/>
                        <a:ea typeface="Calibri"/>
                        <a:cs typeface="Times New Roman"/>
                      </a:endParaRPr>
                    </a:p>
                    <a:p>
                      <a:pPr>
                        <a:lnSpc>
                          <a:spcPct val="100000"/>
                        </a:lnSpc>
                        <a:spcAft>
                          <a:spcPts val="0"/>
                        </a:spcAft>
                      </a:pPr>
                      <a:r>
                        <a:rPr lang="pt-BR" sz="1200" dirty="0">
                          <a:latin typeface="Calibri"/>
                          <a:ea typeface="Calibri"/>
                          <a:cs typeface="Calibri"/>
                        </a:rPr>
                        <a:t>(maior ou</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igual a 450 e</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menor que</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500 pontos)</a:t>
                      </a:r>
                      <a:endParaRPr lang="pt-BR" sz="12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200" dirty="0">
                          <a:solidFill>
                            <a:schemeClr val="tx1"/>
                          </a:solidFill>
                          <a:latin typeface="Calibri-Light"/>
                          <a:ea typeface="Calibri"/>
                          <a:cs typeface="Calibri-Light"/>
                        </a:rPr>
                        <a:t>Em relação à escrita de palavras, os estudantes que se encontram neste </a:t>
                      </a:r>
                      <a:r>
                        <a:rPr lang="pt-BR" sz="1200" dirty="0" smtClean="0">
                          <a:solidFill>
                            <a:schemeClr val="tx1"/>
                          </a:solidFill>
                          <a:latin typeface="Calibri-Light"/>
                          <a:ea typeface="Calibri"/>
                          <a:cs typeface="Calibri-Light"/>
                        </a:rPr>
                        <a:t>nível provavelmente </a:t>
                      </a:r>
                      <a:r>
                        <a:rPr lang="pt-BR" sz="1200" dirty="0">
                          <a:solidFill>
                            <a:schemeClr val="tx1"/>
                          </a:solidFill>
                          <a:latin typeface="Calibri-Light"/>
                          <a:ea typeface="Calibri"/>
                          <a:cs typeface="Calibri-Light"/>
                        </a:rPr>
                        <a:t>as escrevem ortograficamente* com estrutura silábica consoante-vogal, apresentando alguns desvios ortográficos em palavras com estruturas silábicas mais complexas. </a:t>
                      </a:r>
                      <a:r>
                        <a:rPr lang="pt-BR" sz="1200" dirty="0" smtClean="0">
                          <a:solidFill>
                            <a:schemeClr val="tx1"/>
                          </a:solidFill>
                          <a:latin typeface="Calibri-Light"/>
                          <a:ea typeface="Calibri"/>
                          <a:cs typeface="Calibri-Light"/>
                        </a:rPr>
                        <a:t>Em </a:t>
                      </a:r>
                      <a:r>
                        <a:rPr lang="pt-BR" sz="1200" dirty="0">
                          <a:solidFill>
                            <a:schemeClr val="tx1"/>
                          </a:solidFill>
                          <a:latin typeface="Calibri-Light"/>
                          <a:ea typeface="Calibri"/>
                          <a:cs typeface="Calibri-Light"/>
                        </a:rPr>
                        <a:t>relação à produção de textos, provavelmente escrevem de forma incipiente ou inadequada ao que foi proposto ou produzem fragmentos sem conectivos e/ou recursos de substituição lexical e/ou pontuação para estabelecer articulações entre partes do texto. Apresentam ainda grande quantidade de desvios ortográficos e de segmentação ao longo do texto</a:t>
                      </a:r>
                      <a:r>
                        <a:rPr lang="pt-BR" sz="1200" dirty="0" smtClean="0">
                          <a:solidFill>
                            <a:schemeClr val="tx1"/>
                          </a:solidFill>
                          <a:latin typeface="Calibri-Light"/>
                          <a:ea typeface="Calibri"/>
                          <a:cs typeface="Calibri-Light"/>
                        </a:rPr>
                        <a:t>.</a:t>
                      </a:r>
                    </a:p>
                    <a:p>
                      <a:pPr>
                        <a:lnSpc>
                          <a:spcPct val="115000"/>
                        </a:lnSpc>
                        <a:spcAft>
                          <a:spcPts val="0"/>
                        </a:spcAft>
                      </a:pPr>
                      <a:endParaRPr lang="pt-BR" sz="1200" dirty="0">
                        <a:solidFill>
                          <a:schemeClr val="tx1"/>
                        </a:solidFill>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0306">
                <a:tc>
                  <a:txBody>
                    <a:bodyPr/>
                    <a:lstStyle/>
                    <a:p>
                      <a:pPr>
                        <a:lnSpc>
                          <a:spcPct val="100000"/>
                        </a:lnSpc>
                        <a:spcAft>
                          <a:spcPts val="0"/>
                        </a:spcAft>
                      </a:pPr>
                      <a:r>
                        <a:rPr lang="pt-BR" sz="1200" b="1" dirty="0">
                          <a:solidFill>
                            <a:srgbClr val="00B050"/>
                          </a:solidFill>
                          <a:latin typeface="Calibri"/>
                          <a:ea typeface="Calibri"/>
                          <a:cs typeface="Calibri"/>
                        </a:rPr>
                        <a:t>Nível 4</a:t>
                      </a:r>
                      <a:endParaRPr lang="pt-BR" sz="1200" b="1" dirty="0">
                        <a:solidFill>
                          <a:srgbClr val="00B050"/>
                        </a:solidFill>
                        <a:latin typeface="Calibri"/>
                        <a:ea typeface="Calibri"/>
                        <a:cs typeface="Times New Roman"/>
                      </a:endParaRPr>
                    </a:p>
                    <a:p>
                      <a:pPr>
                        <a:lnSpc>
                          <a:spcPct val="100000"/>
                        </a:lnSpc>
                        <a:spcAft>
                          <a:spcPts val="0"/>
                        </a:spcAft>
                      </a:pPr>
                      <a:r>
                        <a:rPr lang="pt-BR" sz="1200" dirty="0">
                          <a:latin typeface="Calibri"/>
                          <a:ea typeface="Calibri"/>
                          <a:cs typeface="Calibri"/>
                        </a:rPr>
                        <a:t>(maior ou</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igual a 500 e</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menor que</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600 pontos)</a:t>
                      </a:r>
                      <a:endParaRPr lang="pt-BR" sz="12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200" dirty="0">
                          <a:solidFill>
                            <a:schemeClr val="tx1"/>
                          </a:solidFill>
                          <a:latin typeface="Calibri-Light"/>
                          <a:ea typeface="Calibri"/>
                          <a:cs typeface="Calibri-Light"/>
                        </a:rPr>
                        <a:t>Em relação à escrita de palavras, os estudantes que se encontram neste </a:t>
                      </a:r>
                      <a:r>
                        <a:rPr lang="pt-BR" sz="1200" dirty="0" smtClean="0">
                          <a:solidFill>
                            <a:schemeClr val="tx1"/>
                          </a:solidFill>
                          <a:latin typeface="Calibri-Light"/>
                          <a:ea typeface="Calibri"/>
                          <a:cs typeface="Calibri-Light"/>
                        </a:rPr>
                        <a:t>nível</a:t>
                      </a:r>
                      <a:r>
                        <a:rPr lang="pt-BR" sz="1200" baseline="0" dirty="0" smtClean="0">
                          <a:solidFill>
                            <a:schemeClr val="tx1"/>
                          </a:solidFill>
                          <a:latin typeface="Calibri"/>
                          <a:ea typeface="Calibri"/>
                          <a:cs typeface="Times New Roman"/>
                        </a:rPr>
                        <a:t> </a:t>
                      </a:r>
                      <a:r>
                        <a:rPr lang="pt-BR" sz="1200" dirty="0" smtClean="0">
                          <a:solidFill>
                            <a:schemeClr val="tx1"/>
                          </a:solidFill>
                          <a:latin typeface="Calibri-Light"/>
                          <a:ea typeface="Calibri"/>
                          <a:cs typeface="Calibri-Light"/>
                        </a:rPr>
                        <a:t>provavelmente </a:t>
                      </a:r>
                      <a:r>
                        <a:rPr lang="pt-BR" sz="1200" dirty="0">
                          <a:solidFill>
                            <a:schemeClr val="tx1"/>
                          </a:solidFill>
                          <a:latin typeface="Calibri-Light"/>
                          <a:ea typeface="Calibri"/>
                          <a:cs typeface="Calibri-Light"/>
                        </a:rPr>
                        <a:t>as escrevem ortograficamente* com diferentes estruturas silábicas. Em relação à produção de textos, provavelmente atendem à proposta de dar continuidade a uma narrativa, embora possam não contemplar todos os elementos da narrativa e/ou partes da história a ser contada. Articulam as partes do texto com a utilização de conectivos, recursos de substituição lexical e outros articuladores, mas ainda cometem desvios que comprometem parcialmente o sentido da narrativa, inclusive por não utilizar a pontuação ou utilizar os sinais de modo inadequado. Além disso, o texto pode apresentar alguns desvios ortográficos e de segmentação que não comprometem a compreensão</a:t>
                      </a:r>
                      <a:r>
                        <a:rPr lang="pt-BR" sz="1200" dirty="0" smtClean="0">
                          <a:solidFill>
                            <a:schemeClr val="tx1"/>
                          </a:solidFill>
                          <a:latin typeface="Calibri-Light"/>
                          <a:ea typeface="Calibri"/>
                          <a:cs typeface="Calibri-Light"/>
                        </a:rPr>
                        <a:t>.</a:t>
                      </a:r>
                    </a:p>
                    <a:p>
                      <a:pPr>
                        <a:lnSpc>
                          <a:spcPct val="115000"/>
                        </a:lnSpc>
                        <a:spcAft>
                          <a:spcPts val="0"/>
                        </a:spcAft>
                      </a:pPr>
                      <a:endParaRPr lang="pt-BR" sz="1200" dirty="0">
                        <a:solidFill>
                          <a:schemeClr val="tx1"/>
                        </a:solidFill>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62069">
                <a:tc>
                  <a:txBody>
                    <a:bodyPr/>
                    <a:lstStyle/>
                    <a:p>
                      <a:pPr>
                        <a:lnSpc>
                          <a:spcPct val="100000"/>
                        </a:lnSpc>
                        <a:spcAft>
                          <a:spcPts val="0"/>
                        </a:spcAft>
                      </a:pPr>
                      <a:r>
                        <a:rPr lang="pt-BR" sz="1200" b="1" dirty="0">
                          <a:solidFill>
                            <a:srgbClr val="00B050"/>
                          </a:solidFill>
                          <a:latin typeface="Calibri"/>
                          <a:ea typeface="Calibri"/>
                          <a:cs typeface="Calibri"/>
                        </a:rPr>
                        <a:t>Nível 5</a:t>
                      </a:r>
                      <a:endParaRPr lang="pt-BR" sz="1200" b="1" dirty="0">
                        <a:solidFill>
                          <a:srgbClr val="00B050"/>
                        </a:solidFill>
                        <a:latin typeface="Calibri"/>
                        <a:ea typeface="Calibri"/>
                        <a:cs typeface="Times New Roman"/>
                      </a:endParaRPr>
                    </a:p>
                    <a:p>
                      <a:pPr>
                        <a:lnSpc>
                          <a:spcPct val="100000"/>
                        </a:lnSpc>
                        <a:spcAft>
                          <a:spcPts val="0"/>
                        </a:spcAft>
                      </a:pPr>
                      <a:r>
                        <a:rPr lang="pt-BR" sz="1200" dirty="0">
                          <a:latin typeface="Calibri"/>
                          <a:ea typeface="Calibri"/>
                          <a:cs typeface="Calibri"/>
                        </a:rPr>
                        <a:t>(maior ou</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igual a 600</a:t>
                      </a:r>
                      <a:endParaRPr lang="pt-BR" sz="1200" dirty="0">
                        <a:latin typeface="Calibri"/>
                        <a:ea typeface="Calibri"/>
                        <a:cs typeface="Times New Roman"/>
                      </a:endParaRPr>
                    </a:p>
                    <a:p>
                      <a:pPr>
                        <a:lnSpc>
                          <a:spcPct val="100000"/>
                        </a:lnSpc>
                        <a:spcAft>
                          <a:spcPts val="0"/>
                        </a:spcAft>
                      </a:pPr>
                      <a:r>
                        <a:rPr lang="pt-BR" sz="1200" dirty="0">
                          <a:latin typeface="Calibri"/>
                          <a:ea typeface="Calibri"/>
                          <a:cs typeface="Calibri"/>
                        </a:rPr>
                        <a:t>pontos)</a:t>
                      </a:r>
                      <a:endParaRPr lang="pt-BR" sz="12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200" dirty="0">
                          <a:solidFill>
                            <a:schemeClr val="tx1"/>
                          </a:solidFill>
                          <a:latin typeface="Calibri-Light"/>
                          <a:ea typeface="Calibri"/>
                          <a:cs typeface="Calibri-Light"/>
                        </a:rPr>
                        <a:t>Em relação à escrita de palavras, os estudantes que se encontram neste </a:t>
                      </a:r>
                      <a:r>
                        <a:rPr lang="pt-BR" sz="1200" dirty="0" smtClean="0">
                          <a:solidFill>
                            <a:schemeClr val="tx1"/>
                          </a:solidFill>
                          <a:latin typeface="Calibri-Light"/>
                          <a:ea typeface="Calibri"/>
                          <a:cs typeface="Calibri-Light"/>
                        </a:rPr>
                        <a:t>nível</a:t>
                      </a:r>
                      <a:r>
                        <a:rPr lang="pt-BR" sz="1200" baseline="0" dirty="0" smtClean="0">
                          <a:solidFill>
                            <a:schemeClr val="tx1"/>
                          </a:solidFill>
                          <a:latin typeface="Calibri"/>
                          <a:ea typeface="Calibri"/>
                          <a:cs typeface="Times New Roman"/>
                        </a:rPr>
                        <a:t> </a:t>
                      </a:r>
                      <a:r>
                        <a:rPr lang="pt-BR" sz="1200" dirty="0" smtClean="0">
                          <a:solidFill>
                            <a:schemeClr val="tx1"/>
                          </a:solidFill>
                          <a:latin typeface="Calibri-Light"/>
                          <a:ea typeface="Calibri"/>
                          <a:cs typeface="Calibri-Light"/>
                        </a:rPr>
                        <a:t>provavelmente </a:t>
                      </a:r>
                      <a:r>
                        <a:rPr lang="pt-BR" sz="1200" dirty="0">
                          <a:solidFill>
                            <a:schemeClr val="tx1"/>
                          </a:solidFill>
                          <a:latin typeface="Calibri-Light"/>
                          <a:ea typeface="Calibri"/>
                          <a:cs typeface="Calibri-Light"/>
                        </a:rPr>
                        <a:t>as escrevem ortograficamente* com diferentes estruturas silábicas. Em relação à produção de textos, provavelmente atendem à proposta de dar continuidade a uma narrativa, evidenciando </a:t>
                      </a:r>
                      <a:r>
                        <a:rPr lang="pt-BR" sz="1200" dirty="0" smtClean="0">
                          <a:solidFill>
                            <a:schemeClr val="tx1"/>
                          </a:solidFill>
                          <a:latin typeface="Calibri-Light"/>
                          <a:ea typeface="Calibri"/>
                          <a:cs typeface="Calibri-Light"/>
                        </a:rPr>
                        <a:t> uma </a:t>
                      </a:r>
                      <a:r>
                        <a:rPr lang="pt-BR" sz="1200" dirty="0">
                          <a:solidFill>
                            <a:schemeClr val="tx1"/>
                          </a:solidFill>
                          <a:latin typeface="Calibri-Light"/>
                          <a:ea typeface="Calibri"/>
                          <a:cs typeface="Calibri-Light"/>
                        </a:rPr>
                        <a:t>situação central e final. Articulam as partes do texto com conectivos, recursos de substituição lexical e outros articuladores textuais.</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Segmentam e escrevem as palavras corretamente, embora o texto possa apresentar alguns desvios ortográficos e de pontuação que não comprometem a compreensão.</a:t>
                      </a:r>
                      <a:endParaRPr lang="pt-BR" sz="1200" dirty="0">
                        <a:solidFill>
                          <a:schemeClr val="tx1"/>
                        </a:solidFill>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69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115616" y="147313"/>
            <a:ext cx="7742664" cy="2308324"/>
          </a:xfrm>
          <a:prstGeom prst="rect">
            <a:avLst/>
          </a:prstGeom>
          <a:noFill/>
        </p:spPr>
        <p:txBody>
          <a:bodyPr wrap="square" rtlCol="0">
            <a:spAutoFit/>
          </a:bodyPr>
          <a:lstStyle/>
          <a:p>
            <a:r>
              <a:rPr lang="pt-BR" sz="2400" b="1" dirty="0"/>
              <a:t>Distribuição percentual dos estudantes nos níveis de proficiência em </a:t>
            </a:r>
            <a:r>
              <a:rPr lang="pt-BR" sz="2400" b="1" dirty="0">
                <a:solidFill>
                  <a:srgbClr val="FF0000"/>
                </a:solidFill>
              </a:rPr>
              <a:t>Escrita</a:t>
            </a:r>
            <a:r>
              <a:rPr lang="pt-BR" sz="2400" b="1" dirty="0"/>
              <a:t> </a:t>
            </a:r>
            <a:r>
              <a:rPr lang="pt-BR" sz="2400" b="1" dirty="0" smtClean="0"/>
              <a:t>na edição </a:t>
            </a:r>
            <a:r>
              <a:rPr lang="pt-BR" sz="2400" b="1" dirty="0"/>
              <a:t>de 2014 da ANA, no estado de São Paulo</a:t>
            </a:r>
            <a:endParaRPr lang="pt-BR" sz="2400" dirty="0"/>
          </a:p>
          <a:p>
            <a:r>
              <a:rPr lang="pt-BR" sz="2400" b="1" dirty="0"/>
              <a:t> </a:t>
            </a:r>
            <a:endParaRPr lang="pt-BR" sz="2400" dirty="0"/>
          </a:p>
          <a:p>
            <a:endParaRPr lang="pt-BR" sz="2400" dirty="0"/>
          </a:p>
          <a:p>
            <a:r>
              <a:rPr lang="pt-BR" sz="2400" b="1" dirty="0"/>
              <a:t> </a:t>
            </a:r>
            <a:endParaRPr lang="pt-BR" sz="2400" b="1" dirty="0" smtClean="0"/>
          </a:p>
        </p:txBody>
      </p:sp>
      <p:graphicFrame>
        <p:nvGraphicFramePr>
          <p:cNvPr id="6" name="Gráfico 5"/>
          <p:cNvGraphicFramePr/>
          <p:nvPr>
            <p:extLst>
              <p:ext uri="{D42A27DB-BD31-4B8C-83A1-F6EECF244321}">
                <p14:modId xmlns:p14="http://schemas.microsoft.com/office/powerpoint/2010/main" val="3691086488"/>
              </p:ext>
            </p:extLst>
          </p:nvPr>
        </p:nvGraphicFramePr>
        <p:xfrm>
          <a:off x="1691680" y="1628800"/>
          <a:ext cx="6864424" cy="46242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722795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115616" y="147313"/>
            <a:ext cx="7742664" cy="5755422"/>
          </a:xfrm>
          <a:prstGeom prst="rect">
            <a:avLst/>
          </a:prstGeom>
          <a:noFill/>
        </p:spPr>
        <p:txBody>
          <a:bodyPr wrap="square" rtlCol="0">
            <a:spAutoFit/>
          </a:bodyPr>
          <a:lstStyle/>
          <a:p>
            <a:r>
              <a:rPr lang="pt-BR" sz="2400" b="1" dirty="0" smtClean="0"/>
              <a:t> </a:t>
            </a:r>
            <a:endParaRPr lang="pt-BR" sz="2400" dirty="0" smtClean="0"/>
          </a:p>
          <a:p>
            <a:r>
              <a:rPr lang="pt-BR" sz="2400" b="1" dirty="0"/>
              <a:t> </a:t>
            </a:r>
            <a:endParaRPr lang="pt-BR" sz="2400" b="1" dirty="0" smtClean="0"/>
          </a:p>
          <a:p>
            <a:pPr algn="just"/>
            <a:r>
              <a:rPr lang="pt-BR" sz="3200" dirty="0" smtClean="0"/>
              <a:t>Em </a:t>
            </a:r>
            <a:r>
              <a:rPr lang="pt-BR" sz="3200" dirty="0"/>
              <a:t>todas as regiões do Brasil há maioria de municípios em que predominam estudantes localizados no nível 4 de proficiência em Escrita. Nas regiões Sul, </a:t>
            </a:r>
            <a:r>
              <a:rPr lang="pt-BR" sz="3200" b="1" dirty="0"/>
              <a:t>Sudeste</a:t>
            </a:r>
            <a:r>
              <a:rPr lang="pt-BR" sz="3200" dirty="0"/>
              <a:t> e Centro-Oeste, o percentual de municípios que concentram estudantes nesse nível </a:t>
            </a:r>
            <a:r>
              <a:rPr lang="pt-BR" sz="3200" b="1" dirty="0"/>
              <a:t>supera os 97%</a:t>
            </a:r>
            <a:r>
              <a:rPr lang="pt-BR" sz="3200" dirty="0"/>
              <a:t>. Apenas em poucos municípios paulistas, mineiros, catarinenses e rio-grandenses se observam manchas indicando o predomínio de estudantes no nível 5</a:t>
            </a:r>
            <a:r>
              <a:rPr lang="pt-BR" sz="3200" dirty="0" smtClean="0"/>
              <a:t>.</a:t>
            </a:r>
            <a:endParaRPr lang="pt-BR" sz="3200" dirty="0"/>
          </a:p>
        </p:txBody>
      </p:sp>
    </p:spTree>
    <p:extLst>
      <p:ext uri="{BB962C8B-B14F-4D97-AF65-F5344CB8AC3E}">
        <p14:creationId xmlns:p14="http://schemas.microsoft.com/office/powerpoint/2010/main" val="4570285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115616" y="147313"/>
            <a:ext cx="7742664" cy="2616101"/>
          </a:xfrm>
          <a:prstGeom prst="rect">
            <a:avLst/>
          </a:prstGeom>
          <a:noFill/>
        </p:spPr>
        <p:txBody>
          <a:bodyPr wrap="square" rtlCol="0">
            <a:spAutoFit/>
          </a:bodyPr>
          <a:lstStyle/>
          <a:p>
            <a:endParaRPr lang="pt-BR" sz="2400" b="1" dirty="0" smtClean="0"/>
          </a:p>
          <a:p>
            <a:r>
              <a:rPr lang="pt-BR" sz="2800" b="1" dirty="0" smtClean="0"/>
              <a:t>Distribuição </a:t>
            </a:r>
            <a:r>
              <a:rPr lang="pt-BR" sz="2800" b="1" dirty="0"/>
              <a:t>percentual dos estudantes nos níveis de proficiência em </a:t>
            </a:r>
            <a:r>
              <a:rPr lang="pt-BR" sz="2800" b="1" dirty="0">
                <a:solidFill>
                  <a:srgbClr val="FF0000"/>
                </a:solidFill>
              </a:rPr>
              <a:t>Escrita</a:t>
            </a:r>
            <a:r>
              <a:rPr lang="pt-BR" sz="2800" b="1" dirty="0"/>
              <a:t> </a:t>
            </a:r>
            <a:r>
              <a:rPr lang="pt-BR" sz="2800" b="1" dirty="0" smtClean="0"/>
              <a:t>na edição </a:t>
            </a:r>
            <a:r>
              <a:rPr lang="pt-BR" sz="2800" b="1" dirty="0"/>
              <a:t>de 2014 da ANA, no </a:t>
            </a:r>
            <a:r>
              <a:rPr lang="pt-BR" sz="2800" b="1" dirty="0" smtClean="0"/>
              <a:t>município de Andradina:</a:t>
            </a:r>
          </a:p>
          <a:p>
            <a:endParaRPr lang="pt-BR" sz="2800" dirty="0"/>
          </a:p>
          <a:p>
            <a:r>
              <a:rPr lang="pt-BR" sz="2800" b="1" dirty="0"/>
              <a:t> </a:t>
            </a:r>
            <a:endParaRPr lang="pt-BR" sz="2800" dirty="0"/>
          </a:p>
        </p:txBody>
      </p:sp>
      <p:graphicFrame>
        <p:nvGraphicFramePr>
          <p:cNvPr id="6" name="Gráfico 5"/>
          <p:cNvGraphicFramePr/>
          <p:nvPr>
            <p:extLst>
              <p:ext uri="{D42A27DB-BD31-4B8C-83A1-F6EECF244321}">
                <p14:modId xmlns:p14="http://schemas.microsoft.com/office/powerpoint/2010/main" val="836322353"/>
              </p:ext>
            </p:extLst>
          </p:nvPr>
        </p:nvGraphicFramePr>
        <p:xfrm>
          <a:off x="1619672" y="2132856"/>
          <a:ext cx="6528048" cy="42484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67420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de cantos arredondados 2"/>
          <p:cNvSpPr/>
          <p:nvPr/>
        </p:nvSpPr>
        <p:spPr>
          <a:xfrm>
            <a:off x="1691680" y="260648"/>
            <a:ext cx="5688632" cy="6264696"/>
          </a:xfrm>
          <a:prstGeom prst="round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5" name="Imagem 4"/>
          <p:cNvPicPr>
            <a:picLocks noChangeAspect="1"/>
          </p:cNvPicPr>
          <p:nvPr/>
        </p:nvPicPr>
        <p:blipFill>
          <a:blip r:embed="rId2"/>
          <a:stretch>
            <a:fillRect/>
          </a:stretch>
        </p:blipFill>
        <p:spPr>
          <a:xfrm>
            <a:off x="2049971" y="554546"/>
            <a:ext cx="4972050" cy="5676900"/>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val="38684231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115616" y="147313"/>
            <a:ext cx="7742664" cy="2800767"/>
          </a:xfrm>
          <a:prstGeom prst="rect">
            <a:avLst/>
          </a:prstGeom>
          <a:noFill/>
        </p:spPr>
        <p:txBody>
          <a:bodyPr wrap="square" rtlCol="0">
            <a:spAutoFit/>
          </a:bodyPr>
          <a:lstStyle/>
          <a:p>
            <a:endParaRPr lang="pt-BR" sz="2400" b="1" dirty="0" smtClean="0"/>
          </a:p>
          <a:p>
            <a:pPr algn="just"/>
            <a:r>
              <a:rPr lang="pt-BR" sz="2400" b="1" dirty="0" smtClean="0"/>
              <a:t>Comparação de  </a:t>
            </a:r>
            <a:r>
              <a:rPr lang="pt-BR" sz="2400" b="1" dirty="0"/>
              <a:t>percentual dos estudantes nos níveis de proficiência em </a:t>
            </a:r>
            <a:r>
              <a:rPr lang="pt-BR" sz="2400" b="1" dirty="0">
                <a:solidFill>
                  <a:srgbClr val="FF0000"/>
                </a:solidFill>
              </a:rPr>
              <a:t>Escrita</a:t>
            </a:r>
            <a:r>
              <a:rPr lang="pt-BR" sz="2400" b="1" dirty="0"/>
              <a:t> </a:t>
            </a:r>
            <a:r>
              <a:rPr lang="pt-BR" sz="2400" b="1" dirty="0" smtClean="0"/>
              <a:t>na edição </a:t>
            </a:r>
            <a:r>
              <a:rPr lang="pt-BR" sz="2400" b="1" dirty="0"/>
              <a:t>de 2014 da </a:t>
            </a:r>
            <a:r>
              <a:rPr lang="pt-BR" sz="2400" b="1" dirty="0" smtClean="0"/>
              <a:t>ANA entre o município de Andradina e o estado de São Paulo:</a:t>
            </a:r>
          </a:p>
          <a:p>
            <a:endParaRPr lang="pt-BR" sz="2800" dirty="0"/>
          </a:p>
          <a:p>
            <a:r>
              <a:rPr lang="pt-BR" sz="2800" b="1" dirty="0"/>
              <a:t> </a:t>
            </a:r>
            <a:endParaRPr lang="pt-BR" sz="2800" dirty="0"/>
          </a:p>
        </p:txBody>
      </p:sp>
      <p:graphicFrame>
        <p:nvGraphicFramePr>
          <p:cNvPr id="7" name="Gráfico 6"/>
          <p:cNvGraphicFramePr/>
          <p:nvPr>
            <p:extLst>
              <p:ext uri="{D42A27DB-BD31-4B8C-83A1-F6EECF244321}">
                <p14:modId xmlns:p14="http://schemas.microsoft.com/office/powerpoint/2010/main" val="28189784"/>
              </p:ext>
            </p:extLst>
          </p:nvPr>
        </p:nvGraphicFramePr>
        <p:xfrm>
          <a:off x="1619672" y="2060848"/>
          <a:ext cx="6734552" cy="43204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554304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de cantos arredondados 2"/>
          <p:cNvSpPr/>
          <p:nvPr/>
        </p:nvSpPr>
        <p:spPr>
          <a:xfrm>
            <a:off x="1331640" y="285728"/>
            <a:ext cx="3168352" cy="911024"/>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p:cNvSpPr txBox="1"/>
          <p:nvPr/>
        </p:nvSpPr>
        <p:spPr>
          <a:xfrm>
            <a:off x="1331640" y="285728"/>
            <a:ext cx="7526640" cy="3754874"/>
          </a:xfrm>
          <a:prstGeom prst="rect">
            <a:avLst/>
          </a:prstGeom>
          <a:noFill/>
        </p:spPr>
        <p:txBody>
          <a:bodyPr wrap="square" rtlCol="0">
            <a:spAutoFit/>
          </a:bodyPr>
          <a:lstStyle/>
          <a:p>
            <a:r>
              <a:rPr lang="pt-BR" sz="4400" b="1" dirty="0"/>
              <a:t>Quadro 4</a:t>
            </a:r>
            <a:r>
              <a:rPr lang="pt-BR" sz="4400" b="1" dirty="0" smtClean="0"/>
              <a:t> </a:t>
            </a:r>
          </a:p>
          <a:p>
            <a:endParaRPr lang="pt-BR" sz="4400" b="1" dirty="0"/>
          </a:p>
          <a:p>
            <a:r>
              <a:rPr lang="pt-BR" sz="4400" b="1" dirty="0" smtClean="0"/>
              <a:t>Interpretação </a:t>
            </a:r>
            <a:r>
              <a:rPr lang="pt-BR" sz="4400" b="1" dirty="0"/>
              <a:t>pedagógica da escala de </a:t>
            </a:r>
            <a:r>
              <a:rPr lang="pt-BR" sz="4400" b="1" dirty="0" smtClean="0">
                <a:solidFill>
                  <a:srgbClr val="FF0000"/>
                </a:solidFill>
              </a:rPr>
              <a:t>Matemática</a:t>
            </a:r>
            <a:r>
              <a:rPr lang="pt-BR" sz="4400" b="1" dirty="0" smtClean="0"/>
              <a:t> </a:t>
            </a:r>
            <a:r>
              <a:rPr lang="pt-BR" sz="4400" b="1" dirty="0"/>
              <a:t>na edição da ANA de </a:t>
            </a:r>
            <a:r>
              <a:rPr lang="pt-BR" sz="4400" b="1" dirty="0" smtClean="0"/>
              <a:t>2013</a:t>
            </a:r>
            <a:endParaRPr lang="pt-BR" sz="4400" dirty="0"/>
          </a:p>
          <a:p>
            <a:endParaRPr lang="pt-BR" dirty="0"/>
          </a:p>
        </p:txBody>
      </p:sp>
    </p:spTree>
    <p:extLst>
      <p:ext uri="{BB962C8B-B14F-4D97-AF65-F5344CB8AC3E}">
        <p14:creationId xmlns:p14="http://schemas.microsoft.com/office/powerpoint/2010/main" val="19287588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1146297654"/>
              </p:ext>
            </p:extLst>
          </p:nvPr>
        </p:nvGraphicFramePr>
        <p:xfrm>
          <a:off x="107504" y="116632"/>
          <a:ext cx="8858280" cy="6099048"/>
        </p:xfrm>
        <a:graphic>
          <a:graphicData uri="http://schemas.openxmlformats.org/drawingml/2006/table">
            <a:tbl>
              <a:tblPr/>
              <a:tblGrid>
                <a:gridCol w="928694"/>
                <a:gridCol w="7929586"/>
              </a:tblGrid>
              <a:tr h="129119">
                <a:tc>
                  <a:txBody>
                    <a:bodyPr/>
                    <a:lstStyle/>
                    <a:p>
                      <a:pPr algn="ctr">
                        <a:lnSpc>
                          <a:spcPct val="115000"/>
                        </a:lnSpc>
                        <a:spcAft>
                          <a:spcPts val="0"/>
                        </a:spcAft>
                      </a:pPr>
                      <a:r>
                        <a:rPr lang="pt-BR" sz="1200" b="1" dirty="0">
                          <a:solidFill>
                            <a:srgbClr val="000000"/>
                          </a:solidFill>
                          <a:latin typeface="Calibri-Bold"/>
                          <a:ea typeface="Calibri"/>
                          <a:cs typeface="Calibri-Bold"/>
                        </a:rPr>
                        <a:t>Níveis</a:t>
                      </a:r>
                      <a:endParaRPr lang="pt-BR" sz="12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1200" b="1">
                          <a:solidFill>
                            <a:srgbClr val="000000"/>
                          </a:solidFill>
                          <a:latin typeface="Calibri-Bold"/>
                          <a:ea typeface="Calibri"/>
                          <a:cs typeface="Calibri-Bold"/>
                        </a:rPr>
                        <a:t>Descrição</a:t>
                      </a:r>
                      <a:endParaRPr lang="pt-BR" sz="12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4712">
                <a:tc>
                  <a:txBody>
                    <a:bodyPr/>
                    <a:lstStyle/>
                    <a:p>
                      <a:pPr>
                        <a:lnSpc>
                          <a:spcPct val="100000"/>
                        </a:lnSpc>
                        <a:spcAft>
                          <a:spcPts val="0"/>
                        </a:spcAft>
                      </a:pPr>
                      <a:r>
                        <a:rPr lang="pt-BR" sz="1200" b="1" dirty="0">
                          <a:solidFill>
                            <a:srgbClr val="00B050"/>
                          </a:solidFill>
                          <a:latin typeface="Calibri Light" panose="020F0302020204030204" pitchFamily="34" charset="0"/>
                          <a:ea typeface="Calibri"/>
                          <a:cs typeface="Calibri"/>
                        </a:rPr>
                        <a:t>Nível 1</a:t>
                      </a:r>
                      <a:endParaRPr lang="pt-BR" sz="1200" b="1" dirty="0">
                        <a:solidFill>
                          <a:srgbClr val="00B050"/>
                        </a:solidFill>
                        <a:latin typeface="Calibri Light" panose="020F0302020204030204" pitchFamily="34" charset="0"/>
                        <a:ea typeface="Calibri"/>
                        <a:cs typeface="Times New Roman"/>
                      </a:endParaRPr>
                    </a:p>
                    <a:p>
                      <a:pPr>
                        <a:lnSpc>
                          <a:spcPct val="100000"/>
                        </a:lnSpc>
                        <a:spcAft>
                          <a:spcPts val="0"/>
                        </a:spcAft>
                      </a:pPr>
                      <a:endParaRPr lang="pt-BR" sz="1200" dirty="0">
                        <a:latin typeface="Calibri Light" panose="020F0302020204030204" pitchFamily="34" charset="0"/>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pt-BR" sz="1400" kern="1200" dirty="0" smtClean="0">
                          <a:solidFill>
                            <a:schemeClr val="tx1"/>
                          </a:solidFill>
                          <a:effectLst/>
                          <a:latin typeface="Calibri Light" panose="020F0302020204030204" pitchFamily="34" charset="0"/>
                          <a:ea typeface="+mn-ea"/>
                          <a:cs typeface="+mn-cs"/>
                        </a:rPr>
                        <a:t>Reconhecer representações de figura geométrica plana ou espacial em objetos de uso cotidiano; maior frequência em gráfico de colunas; planificação de figura geométrica espacial ( paralelepípedo); horas e minutos em relógio digital. Associar objeto de uso cotidiano à representação de figura geométrica espacial; contar objetos dispostos em forma organizada ou não ; comparar medidas de comprimento em objetos cotidianos.</a:t>
                      </a: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4712">
                <a:tc>
                  <a:txBody>
                    <a:bodyPr/>
                    <a:lstStyle/>
                    <a:p>
                      <a:pPr>
                        <a:lnSpc>
                          <a:spcPct val="100000"/>
                        </a:lnSpc>
                        <a:spcAft>
                          <a:spcPts val="0"/>
                        </a:spcAft>
                      </a:pPr>
                      <a:r>
                        <a:rPr lang="pt-BR" sz="1200" b="1" dirty="0">
                          <a:solidFill>
                            <a:srgbClr val="00B050"/>
                          </a:solidFill>
                          <a:latin typeface="Calibri"/>
                          <a:ea typeface="Calibri"/>
                          <a:cs typeface="Calibri"/>
                        </a:rPr>
                        <a:t>Nível 2</a:t>
                      </a:r>
                      <a:endParaRPr lang="pt-BR" sz="1200" b="1" dirty="0">
                        <a:solidFill>
                          <a:srgbClr val="00B050"/>
                        </a:solidFill>
                        <a:latin typeface="Calibri"/>
                        <a:ea typeface="Calibri"/>
                        <a:cs typeface="Times New Roman"/>
                      </a:endParaRPr>
                    </a:p>
                    <a:p>
                      <a:pPr>
                        <a:lnSpc>
                          <a:spcPct val="100000"/>
                        </a:lnSpc>
                        <a:spcAft>
                          <a:spcPts val="0"/>
                        </a:spcAft>
                      </a:pPr>
                      <a:endParaRPr lang="pt-BR" sz="12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pt-BR" sz="1400" kern="1200" dirty="0" smtClean="0">
                          <a:solidFill>
                            <a:schemeClr val="tx1"/>
                          </a:solidFill>
                          <a:effectLst/>
                          <a:latin typeface="Calibri Light" panose="020F0302020204030204" pitchFamily="34" charset="0"/>
                          <a:ea typeface="+mn-ea"/>
                          <a:cs typeface="+mn-cs"/>
                        </a:rPr>
                        <a:t>Reconhecer nomenclaturas de figura geométrica plana; valor monetário de cédula; figura geométrica plana em uma composição com varias outras. Associar a escrita por extenso de números naturais com ate três algarismos à sua representação simbólica; valor monetário de uma cédula a um agrupamento de moedas e cédulas. Completar sequencia numérica crescente de números naturais não consecutivos. Comparar números naturais com até três algarismos não ordenados. Estimar uma medida entre dois números naturais com dois algarismos. Resolver problema de adição sem reagrupamento.</a:t>
                      </a: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62069">
                <a:tc>
                  <a:txBody>
                    <a:bodyPr/>
                    <a:lstStyle/>
                    <a:p>
                      <a:pPr>
                        <a:lnSpc>
                          <a:spcPct val="100000"/>
                        </a:lnSpc>
                        <a:spcAft>
                          <a:spcPts val="0"/>
                        </a:spcAft>
                      </a:pPr>
                      <a:endParaRPr lang="pt-BR" sz="1200" b="1" dirty="0" smtClean="0">
                        <a:solidFill>
                          <a:srgbClr val="00B050"/>
                        </a:solidFill>
                        <a:latin typeface="Calibri Light" panose="020F0302020204030204" pitchFamily="34" charset="0"/>
                        <a:ea typeface="Calibri"/>
                        <a:cs typeface="Calibri"/>
                      </a:endParaRPr>
                    </a:p>
                    <a:p>
                      <a:pPr>
                        <a:lnSpc>
                          <a:spcPct val="100000"/>
                        </a:lnSpc>
                        <a:spcAft>
                          <a:spcPts val="0"/>
                        </a:spcAft>
                      </a:pPr>
                      <a:r>
                        <a:rPr lang="pt-BR" sz="1200" b="1" dirty="0" smtClean="0">
                          <a:solidFill>
                            <a:srgbClr val="00B050"/>
                          </a:solidFill>
                          <a:latin typeface="Calibri Light" panose="020F0302020204030204" pitchFamily="34" charset="0"/>
                          <a:ea typeface="Calibri"/>
                          <a:cs typeface="Calibri"/>
                        </a:rPr>
                        <a:t>Nível 3</a:t>
                      </a:r>
                      <a:endParaRPr lang="pt-BR" sz="1200" b="1" dirty="0">
                        <a:solidFill>
                          <a:srgbClr val="00B050"/>
                        </a:solidFill>
                        <a:latin typeface="Calibri Light" panose="020F0302020204030204" pitchFamily="34" charset="0"/>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pt-BR" sz="1400" kern="1200" dirty="0" smtClean="0">
                          <a:solidFill>
                            <a:schemeClr val="tx1"/>
                          </a:solidFill>
                          <a:effectLst/>
                          <a:latin typeface="Calibri Light" panose="020F0302020204030204" pitchFamily="34" charset="0"/>
                          <a:ea typeface="+mn-ea"/>
                          <a:cs typeface="+mn-cs"/>
                        </a:rPr>
                        <a:t>Reconhecer frequências iguais em gráfico de colunas; composição de números naturais com até três algarismos, apresentada por extenso. Completar sequencia decrescente de números naturais não consecutivos. Calcular adição de duas parcelas com reagrupamento. Associar valor monetário de um conjunto de moedas ao valor de uma cédula, a representação simbólica de números naturais com ate três algarismos à sua escrita por extenso; resolver problema de subtração com números naturais de ate dois algarismos, com ideia de comparar e retirar e problema de divisão com ideia de repartir.</a:t>
                      </a: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0306">
                <a:tc>
                  <a:txBody>
                    <a:bodyPr/>
                    <a:lstStyle/>
                    <a:p>
                      <a:pPr>
                        <a:lnSpc>
                          <a:spcPct val="100000"/>
                        </a:lnSpc>
                        <a:spcAft>
                          <a:spcPts val="0"/>
                        </a:spcAft>
                      </a:pPr>
                      <a:r>
                        <a:rPr lang="pt-BR" sz="1200" b="1" dirty="0">
                          <a:solidFill>
                            <a:srgbClr val="00B050"/>
                          </a:solidFill>
                          <a:latin typeface="Calibri"/>
                          <a:ea typeface="Calibri"/>
                          <a:cs typeface="Calibri"/>
                        </a:rPr>
                        <a:t>Nível </a:t>
                      </a:r>
                      <a:r>
                        <a:rPr lang="pt-BR" sz="1200" b="1" dirty="0" smtClean="0">
                          <a:solidFill>
                            <a:srgbClr val="00B050"/>
                          </a:solidFill>
                          <a:latin typeface="Calibri"/>
                          <a:ea typeface="Calibri"/>
                          <a:cs typeface="Calibri"/>
                        </a:rPr>
                        <a:t>4</a:t>
                      </a:r>
                      <a:endParaRPr lang="pt-BR" sz="1200" b="1" dirty="0">
                        <a:solidFill>
                          <a:srgbClr val="00B050"/>
                        </a:solidFill>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pt-BR" sz="1400" kern="1200" dirty="0" smtClean="0">
                          <a:solidFill>
                            <a:schemeClr val="tx1"/>
                          </a:solidFill>
                          <a:effectLst/>
                          <a:latin typeface="Calibri Light" panose="020F0302020204030204" pitchFamily="34" charset="0"/>
                          <a:ea typeface="+mn-ea"/>
                          <a:cs typeface="+mn-cs"/>
                        </a:rPr>
                        <a:t>Reconhecer composição e decomposição  aditiva de números naturais com ate três algarismos; medidas de tempo em relógios analógicos; informações em gráfico de barras. Calcular subtração de números naturais com ate três algarismos com reagrupamento. Associar medidas de tempo entre relógio analógico e digital. Resolver problema de subtração como operação inversa da adição , com números naturais; problemas com a ideia de comparar números naturais de ate três algarismos; problema de multiplicação com a ideia de proporcionalidade; problema de multiplicação com a ideia de combinação, problema de divisão com ideia de proporcionalidade e problema que envolve medidas de tempo ( dias de semana) </a:t>
                      </a:r>
                      <a:r>
                        <a:rPr kumimoji="0" lang="pt-BR" sz="1400" kern="1200" dirty="0">
                          <a:solidFill>
                            <a:schemeClr val="tx1"/>
                          </a:solidFill>
                          <a:effectLst/>
                          <a:latin typeface="Calibri Light" panose="020F0302020204030204" pitchFamily="34" charset="0"/>
                          <a:ea typeface="+mn-ea"/>
                          <a:cs typeface="Times New Roman"/>
                        </a:rPr>
                        <a:t>.</a:t>
                      </a:r>
                      <a:endParaRPr kumimoji="0" lang="pt-BR" sz="1400" kern="1200" dirty="0" smtClean="0">
                        <a:solidFill>
                          <a:schemeClr val="tx1"/>
                        </a:solidFill>
                        <a:effectLst/>
                        <a:latin typeface="Calibri Light" panose="020F0302020204030204" pitchFamily="34" charset="0"/>
                        <a:ea typeface="+mn-ea"/>
                        <a:cs typeface="+mn-cs"/>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083691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475656" y="260648"/>
            <a:ext cx="6480720" cy="2431435"/>
          </a:xfrm>
          <a:prstGeom prst="rect">
            <a:avLst/>
          </a:prstGeom>
        </p:spPr>
        <p:txBody>
          <a:bodyPr wrap="square">
            <a:spAutoFit/>
          </a:bodyPr>
          <a:lstStyle/>
          <a:p>
            <a:pPr algn="just"/>
            <a:r>
              <a:rPr lang="pt-BR" sz="2400" b="1" dirty="0"/>
              <a:t>Distribuição percentual dos estudantes nos níveis de proficiência em </a:t>
            </a:r>
            <a:r>
              <a:rPr lang="pt-BR" sz="2400" b="1" dirty="0" smtClean="0">
                <a:solidFill>
                  <a:srgbClr val="FF0000"/>
                </a:solidFill>
              </a:rPr>
              <a:t>Matemática</a:t>
            </a:r>
            <a:r>
              <a:rPr lang="pt-BR" sz="2400" b="1" dirty="0" smtClean="0"/>
              <a:t> </a:t>
            </a:r>
            <a:r>
              <a:rPr lang="pt-BR" sz="2400" b="1" dirty="0"/>
              <a:t>na edição de </a:t>
            </a:r>
            <a:r>
              <a:rPr lang="pt-BR" sz="2400" b="1" dirty="0" smtClean="0"/>
              <a:t>2013 </a:t>
            </a:r>
            <a:r>
              <a:rPr lang="pt-BR" sz="2400" b="1" dirty="0"/>
              <a:t>da ANA, no estado de São </a:t>
            </a:r>
            <a:r>
              <a:rPr lang="pt-BR" sz="2400" b="1" dirty="0" smtClean="0"/>
              <a:t>Paulo:</a:t>
            </a:r>
            <a:endParaRPr lang="pt-BR" sz="2400" dirty="0"/>
          </a:p>
          <a:p>
            <a:r>
              <a:rPr lang="pt-BR" sz="2800" b="1" dirty="0"/>
              <a:t> </a:t>
            </a:r>
            <a:endParaRPr lang="pt-BR" sz="2800" dirty="0"/>
          </a:p>
          <a:p>
            <a:r>
              <a:rPr lang="pt-BR" sz="2800" b="1" dirty="0"/>
              <a:t> </a:t>
            </a:r>
          </a:p>
        </p:txBody>
      </p:sp>
      <p:graphicFrame>
        <p:nvGraphicFramePr>
          <p:cNvPr id="6" name="Gráfico 5"/>
          <p:cNvGraphicFramePr/>
          <p:nvPr>
            <p:extLst>
              <p:ext uri="{D42A27DB-BD31-4B8C-83A1-F6EECF244321}">
                <p14:modId xmlns:p14="http://schemas.microsoft.com/office/powerpoint/2010/main" val="2666823776"/>
              </p:ext>
            </p:extLst>
          </p:nvPr>
        </p:nvGraphicFramePr>
        <p:xfrm>
          <a:off x="2195736" y="2132856"/>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21488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de cantos arredondados 2"/>
          <p:cNvSpPr/>
          <p:nvPr/>
        </p:nvSpPr>
        <p:spPr>
          <a:xfrm>
            <a:off x="1403648" y="836712"/>
            <a:ext cx="2952328" cy="839016"/>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p:cNvSpPr txBox="1"/>
          <p:nvPr/>
        </p:nvSpPr>
        <p:spPr>
          <a:xfrm>
            <a:off x="1331640" y="285728"/>
            <a:ext cx="7526640" cy="5109091"/>
          </a:xfrm>
          <a:prstGeom prst="rect">
            <a:avLst/>
          </a:prstGeom>
          <a:noFill/>
        </p:spPr>
        <p:txBody>
          <a:bodyPr wrap="square" rtlCol="0">
            <a:spAutoFit/>
          </a:bodyPr>
          <a:lstStyle/>
          <a:p>
            <a:endParaRPr lang="pt-BR" sz="4400" b="1" dirty="0" smtClean="0"/>
          </a:p>
          <a:p>
            <a:r>
              <a:rPr lang="pt-BR" sz="4400" b="1" dirty="0" smtClean="0"/>
              <a:t>Quadro 5 </a:t>
            </a:r>
          </a:p>
          <a:p>
            <a:endParaRPr lang="pt-BR" sz="4400" b="1" dirty="0" smtClean="0"/>
          </a:p>
          <a:p>
            <a:endParaRPr lang="pt-BR" sz="4400" b="1" dirty="0"/>
          </a:p>
          <a:p>
            <a:r>
              <a:rPr lang="pt-BR" sz="4400" b="1" dirty="0" smtClean="0"/>
              <a:t>Interpretação </a:t>
            </a:r>
            <a:r>
              <a:rPr lang="pt-BR" sz="4400" b="1" dirty="0"/>
              <a:t>pedagógica da escala de </a:t>
            </a:r>
            <a:r>
              <a:rPr lang="pt-BR" sz="4400" b="1" dirty="0" smtClean="0">
                <a:solidFill>
                  <a:srgbClr val="FF0000"/>
                </a:solidFill>
              </a:rPr>
              <a:t>Matemática</a:t>
            </a:r>
            <a:r>
              <a:rPr lang="pt-BR" sz="4400" b="1" dirty="0" smtClean="0"/>
              <a:t> </a:t>
            </a:r>
            <a:r>
              <a:rPr lang="pt-BR" sz="4400" b="1" dirty="0"/>
              <a:t>na edição da ANA de </a:t>
            </a:r>
            <a:r>
              <a:rPr lang="pt-BR" sz="4400" b="1" dirty="0" smtClean="0"/>
              <a:t>2014</a:t>
            </a:r>
            <a:endParaRPr lang="pt-BR" sz="4400" dirty="0"/>
          </a:p>
          <a:p>
            <a:endParaRPr lang="pt-BR" dirty="0"/>
          </a:p>
        </p:txBody>
      </p:sp>
    </p:spTree>
    <p:extLst>
      <p:ext uri="{BB962C8B-B14F-4D97-AF65-F5344CB8AC3E}">
        <p14:creationId xmlns:p14="http://schemas.microsoft.com/office/powerpoint/2010/main" val="22330948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a 2"/>
          <p:cNvGraphicFramePr>
            <a:graphicFrameLocks noGrp="1"/>
          </p:cNvGraphicFramePr>
          <p:nvPr>
            <p:extLst>
              <p:ext uri="{D42A27DB-BD31-4B8C-83A1-F6EECF244321}">
                <p14:modId xmlns:p14="http://schemas.microsoft.com/office/powerpoint/2010/main" val="1066204488"/>
              </p:ext>
            </p:extLst>
          </p:nvPr>
        </p:nvGraphicFramePr>
        <p:xfrm>
          <a:off x="107504" y="116632"/>
          <a:ext cx="8858280" cy="5789676"/>
        </p:xfrm>
        <a:graphic>
          <a:graphicData uri="http://schemas.openxmlformats.org/drawingml/2006/table">
            <a:tbl>
              <a:tblPr/>
              <a:tblGrid>
                <a:gridCol w="928694"/>
                <a:gridCol w="7929586"/>
              </a:tblGrid>
              <a:tr h="187622">
                <a:tc>
                  <a:txBody>
                    <a:bodyPr/>
                    <a:lstStyle/>
                    <a:p>
                      <a:pPr algn="ctr">
                        <a:lnSpc>
                          <a:spcPct val="115000"/>
                        </a:lnSpc>
                        <a:spcAft>
                          <a:spcPts val="0"/>
                        </a:spcAft>
                      </a:pPr>
                      <a:r>
                        <a:rPr lang="pt-BR" sz="1200" b="1" dirty="0">
                          <a:solidFill>
                            <a:srgbClr val="000000"/>
                          </a:solidFill>
                          <a:latin typeface="Calibri-Bold"/>
                          <a:ea typeface="Calibri"/>
                          <a:cs typeface="Calibri-Bold"/>
                        </a:rPr>
                        <a:t>Níveis</a:t>
                      </a:r>
                      <a:endParaRPr lang="pt-BR" sz="12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1200" b="1" dirty="0">
                          <a:solidFill>
                            <a:srgbClr val="000000"/>
                          </a:solidFill>
                          <a:latin typeface="Calibri-Bold"/>
                          <a:ea typeface="Calibri"/>
                          <a:cs typeface="Calibri-Bold"/>
                        </a:rPr>
                        <a:t>Descrição</a:t>
                      </a:r>
                      <a:endParaRPr lang="pt-BR" sz="12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1896">
                <a:tc>
                  <a:txBody>
                    <a:bodyPr/>
                    <a:lstStyle/>
                    <a:p>
                      <a:pPr>
                        <a:lnSpc>
                          <a:spcPct val="100000"/>
                        </a:lnSpc>
                        <a:spcAft>
                          <a:spcPts val="0"/>
                        </a:spcAft>
                      </a:pPr>
                      <a:r>
                        <a:rPr lang="pt-BR" sz="1400" b="1" dirty="0">
                          <a:solidFill>
                            <a:srgbClr val="00B050"/>
                          </a:solidFill>
                          <a:latin typeface="Calibri"/>
                          <a:ea typeface="Calibri"/>
                          <a:cs typeface="Calibri"/>
                        </a:rPr>
                        <a:t>Nível 1</a:t>
                      </a:r>
                      <a:endParaRPr lang="pt-BR" sz="1400" b="1" dirty="0">
                        <a:solidFill>
                          <a:srgbClr val="00B050"/>
                        </a:solidFill>
                        <a:latin typeface="Calibri"/>
                        <a:ea typeface="Calibri"/>
                        <a:cs typeface="Times New Roman"/>
                      </a:endParaRPr>
                    </a:p>
                    <a:p>
                      <a:pPr>
                        <a:lnSpc>
                          <a:spcPct val="100000"/>
                        </a:lnSpc>
                        <a:spcAft>
                          <a:spcPts val="0"/>
                        </a:spcAft>
                      </a:pPr>
                      <a:r>
                        <a:rPr kumimoji="0" lang="pt-BR" sz="1400" b="0" kern="1200" dirty="0" smtClean="0">
                          <a:solidFill>
                            <a:schemeClr val="tx1"/>
                          </a:solidFill>
                          <a:effectLst/>
                          <a:latin typeface="Calibri Light" panose="020F0302020204030204" pitchFamily="34" charset="0"/>
                          <a:ea typeface="+mn-ea"/>
                          <a:cs typeface="+mn-cs"/>
                        </a:rPr>
                        <a:t>(até 425 pontos)</a:t>
                      </a:r>
                      <a:endParaRPr lang="pt-BR" sz="1400" b="0" dirty="0">
                        <a:latin typeface="Calibri Light" panose="020F0302020204030204" pitchFamily="34" charset="0"/>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pt-BR" sz="1400" dirty="0" smtClean="0">
                        <a:solidFill>
                          <a:schemeClr val="tx1"/>
                        </a:solidFill>
                        <a:latin typeface="Calibri-Light"/>
                        <a:ea typeface="Calibri"/>
                        <a:cs typeface="Calibri-Light"/>
                      </a:endParaRPr>
                    </a:p>
                    <a:p>
                      <a:pPr lvl="0"/>
                      <a:r>
                        <a:rPr kumimoji="0" lang="pt-BR" sz="1400" kern="1200" dirty="0" smtClean="0">
                          <a:solidFill>
                            <a:schemeClr val="tx1"/>
                          </a:solidFill>
                          <a:effectLst/>
                          <a:latin typeface="Calibri Light" panose="020F0302020204030204" pitchFamily="34" charset="0"/>
                          <a:ea typeface="+mn-ea"/>
                          <a:cs typeface="+mn-cs"/>
                        </a:rPr>
                        <a:t>Ler horas e minutos em relógio digital; medida em instrumento (termômetro, régua) com valor procurado explícito.</a:t>
                      </a:r>
                    </a:p>
                    <a:p>
                      <a:pPr lvl="0"/>
                      <a:r>
                        <a:rPr kumimoji="0" lang="pt-BR" sz="1400" kern="1200" dirty="0" smtClean="0">
                          <a:solidFill>
                            <a:schemeClr val="tx1"/>
                          </a:solidFill>
                          <a:effectLst/>
                          <a:latin typeface="Calibri Light" panose="020F0302020204030204" pitchFamily="34" charset="0"/>
                          <a:ea typeface="+mn-ea"/>
                          <a:cs typeface="+mn-cs"/>
                        </a:rPr>
                        <a:t>Associar figura geométrica espacial ou plana a imagem de um objeto; contagem de até 20 objetos dispostos em forma organizada ou desorganizada à sua representação por algarismos.</a:t>
                      </a:r>
                    </a:p>
                    <a:p>
                      <a:pPr lvl="0"/>
                      <a:r>
                        <a:rPr kumimoji="0" lang="pt-BR" sz="1400" kern="1200" dirty="0" smtClean="0">
                          <a:solidFill>
                            <a:schemeClr val="tx1"/>
                          </a:solidFill>
                          <a:effectLst/>
                          <a:latin typeface="Calibri Light" panose="020F0302020204030204" pitchFamily="34" charset="0"/>
                          <a:ea typeface="+mn-ea"/>
                          <a:cs typeface="+mn-cs"/>
                        </a:rPr>
                        <a:t>Reconhecer planificação de figura geométrica espacial (paralelepípedo).</a:t>
                      </a:r>
                    </a:p>
                    <a:p>
                      <a:pPr lvl="0"/>
                      <a:r>
                        <a:rPr kumimoji="0" lang="pt-BR" sz="1400" kern="1200" dirty="0" smtClean="0">
                          <a:solidFill>
                            <a:schemeClr val="tx1"/>
                          </a:solidFill>
                          <a:effectLst/>
                          <a:latin typeface="Calibri Light" panose="020F0302020204030204" pitchFamily="34" charset="0"/>
                          <a:ea typeface="+mn-ea"/>
                          <a:cs typeface="+mn-cs"/>
                        </a:rPr>
                        <a:t>Identificar maior frequência em gráfico de colunas, ordenadas da maior para a menor.</a:t>
                      </a:r>
                    </a:p>
                    <a:p>
                      <a:pPr lvl="0"/>
                      <a:r>
                        <a:rPr kumimoji="0" lang="pt-BR" sz="1400" kern="1200" dirty="0" smtClean="0">
                          <a:solidFill>
                            <a:schemeClr val="tx1"/>
                          </a:solidFill>
                          <a:effectLst/>
                          <a:latin typeface="Calibri Light" panose="020F0302020204030204" pitchFamily="34" charset="0"/>
                          <a:ea typeface="+mn-ea"/>
                          <a:cs typeface="+mn-cs"/>
                        </a:rPr>
                        <a:t>Comparar comprimento de imagens de objetos; quantidades pela contagem, identificando a maior quantidade, em grupos de até 20 objetos organizados.</a:t>
                      </a: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5746">
                <a:tc>
                  <a:txBody>
                    <a:bodyPr/>
                    <a:lstStyle/>
                    <a:p>
                      <a:pPr>
                        <a:lnSpc>
                          <a:spcPct val="100000"/>
                        </a:lnSpc>
                        <a:spcAft>
                          <a:spcPts val="0"/>
                        </a:spcAft>
                      </a:pPr>
                      <a:r>
                        <a:rPr lang="pt-BR" sz="1400" b="1" dirty="0">
                          <a:solidFill>
                            <a:srgbClr val="00B050"/>
                          </a:solidFill>
                          <a:latin typeface="Calibri"/>
                          <a:ea typeface="Calibri"/>
                          <a:cs typeface="Calibri"/>
                        </a:rPr>
                        <a:t>Nível 2</a:t>
                      </a:r>
                      <a:endParaRPr lang="pt-BR" sz="1400" b="1" dirty="0">
                        <a:solidFill>
                          <a:srgbClr val="00B050"/>
                        </a:solidFill>
                        <a:latin typeface="Calibri"/>
                        <a:ea typeface="Calibri"/>
                        <a:cs typeface="Times New Roman"/>
                      </a:endParaRPr>
                    </a:p>
                    <a:p>
                      <a:pPr>
                        <a:lnSpc>
                          <a:spcPct val="100000"/>
                        </a:lnSpc>
                        <a:spcAft>
                          <a:spcPts val="0"/>
                        </a:spcAft>
                      </a:pPr>
                      <a:r>
                        <a:rPr kumimoji="0" lang="pt-BR" sz="1400" b="0" kern="1200" dirty="0" smtClean="0">
                          <a:solidFill>
                            <a:schemeClr val="tx1"/>
                          </a:solidFill>
                          <a:effectLst/>
                          <a:latin typeface="Calibri Light" panose="020F0302020204030204" pitchFamily="34" charset="0"/>
                          <a:ea typeface="+mn-ea"/>
                          <a:cs typeface="+mn-cs"/>
                        </a:rPr>
                        <a:t>(maior que 425 até 525 pontos)</a:t>
                      </a:r>
                      <a:endParaRPr lang="pt-BR" sz="1400" b="0" dirty="0">
                        <a:latin typeface="Calibri Light" panose="020F0302020204030204" pitchFamily="34" charset="0"/>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kumimoji="0" lang="pt-BR" sz="1400" kern="1200" dirty="0" smtClean="0">
                          <a:solidFill>
                            <a:schemeClr val="tx1"/>
                          </a:solidFill>
                          <a:effectLst/>
                          <a:latin typeface="Calibri Light" panose="020F0302020204030204" pitchFamily="34" charset="0"/>
                          <a:ea typeface="+mn-ea"/>
                          <a:cs typeface="+mn-cs"/>
                        </a:rPr>
                        <a:t>Além das habilidades descritas nos níveis anteriores, os estudantes provavelmente são capazes de:</a:t>
                      </a:r>
                    </a:p>
                    <a:p>
                      <a:pPr lvl="0"/>
                      <a:r>
                        <a:rPr kumimoji="0" lang="pt-BR" sz="1400" kern="1200" dirty="0" smtClean="0">
                          <a:solidFill>
                            <a:schemeClr val="tx1"/>
                          </a:solidFill>
                          <a:effectLst/>
                          <a:latin typeface="Calibri Light" panose="020F0302020204030204" pitchFamily="34" charset="0"/>
                          <a:ea typeface="+mn-ea"/>
                          <a:cs typeface="+mn-cs"/>
                        </a:rPr>
                        <a:t>Ler medida em instrumento (balança analógica) identificando o intervalo em que se encontra a medida.</a:t>
                      </a:r>
                    </a:p>
                    <a:p>
                      <a:pPr lvl="0"/>
                      <a:r>
                        <a:rPr kumimoji="0" lang="pt-BR" sz="1400" kern="1200" dirty="0" smtClean="0">
                          <a:solidFill>
                            <a:schemeClr val="tx1"/>
                          </a:solidFill>
                          <a:effectLst/>
                          <a:latin typeface="Calibri Light" panose="020F0302020204030204" pitchFamily="34" charset="0"/>
                          <a:ea typeface="+mn-ea"/>
                          <a:cs typeface="+mn-cs"/>
                        </a:rPr>
                        <a:t>Associar a escrita por extenso de números naturais com até três ordens à sua representação por algarismos.</a:t>
                      </a:r>
                    </a:p>
                    <a:p>
                      <a:pPr lvl="0"/>
                      <a:r>
                        <a:rPr kumimoji="0" lang="pt-BR" sz="1400" kern="1200" dirty="0" smtClean="0">
                          <a:solidFill>
                            <a:schemeClr val="tx1"/>
                          </a:solidFill>
                          <a:effectLst/>
                          <a:latin typeface="Calibri Light" panose="020F0302020204030204" pitchFamily="34" charset="0"/>
                          <a:ea typeface="+mn-ea"/>
                          <a:cs typeface="+mn-cs"/>
                        </a:rPr>
                        <a:t>Reconhecer figura geométrica plana a partir de sua nomenclatura; valor monetário de cédulas ou de agrupamento de cédulas e moedas.</a:t>
                      </a:r>
                    </a:p>
                    <a:p>
                      <a:pPr lvl="0"/>
                      <a:r>
                        <a:rPr kumimoji="0" lang="pt-BR" sz="1400" kern="1200" dirty="0" smtClean="0">
                          <a:solidFill>
                            <a:schemeClr val="tx1"/>
                          </a:solidFill>
                          <a:effectLst/>
                          <a:latin typeface="Calibri Light" panose="020F0302020204030204" pitchFamily="34" charset="0"/>
                          <a:ea typeface="+mn-ea"/>
                          <a:cs typeface="+mn-cs"/>
                        </a:rPr>
                        <a:t>Identificar registro de tempo em calendário; uma figura geométrica plana em uma composição com várias outras; identificar frequência associada a uma categoria em gráfico de colunas ou de barras; identificar frequência associada a uma categoria em tabela simples ou de dupla entrada (com o máximo de 3 linhas e 4 colunas, ou 4 linhas e 3 colunas).</a:t>
                      </a:r>
                    </a:p>
                    <a:p>
                      <a:pPr lvl="0"/>
                      <a:r>
                        <a:rPr kumimoji="0" lang="pt-BR" sz="1400" kern="1200" dirty="0" smtClean="0">
                          <a:solidFill>
                            <a:schemeClr val="tx1"/>
                          </a:solidFill>
                          <a:effectLst/>
                          <a:latin typeface="Calibri Light" panose="020F0302020204030204" pitchFamily="34" charset="0"/>
                          <a:ea typeface="+mn-ea"/>
                          <a:cs typeface="+mn-cs"/>
                        </a:rPr>
                        <a:t>Comparar quantidades pela contagem, identificando a maior quantidade, em grupos de até 20 objetos desorganizados; quantidades pela contagem, identificando quantidades iguais; números naturais não ordenados com até três algarismos.</a:t>
                      </a:r>
                    </a:p>
                    <a:p>
                      <a:pPr lvl="0"/>
                      <a:r>
                        <a:rPr kumimoji="0" lang="pt-BR" sz="1400" kern="1200" dirty="0" smtClean="0">
                          <a:solidFill>
                            <a:schemeClr val="tx1"/>
                          </a:solidFill>
                          <a:effectLst/>
                          <a:latin typeface="Calibri Light" panose="020F0302020204030204" pitchFamily="34" charset="0"/>
                          <a:ea typeface="+mn-ea"/>
                          <a:cs typeface="+mn-cs"/>
                        </a:rPr>
                        <a:t>Completar sequências numéricas crescentes de números naturais, de 2 em 2, de 5 em 5 ou de 10 em 10.</a:t>
                      </a:r>
                    </a:p>
                    <a:p>
                      <a:pPr lvl="0"/>
                      <a:r>
                        <a:rPr kumimoji="0" lang="pt-BR" sz="1400" kern="1200" dirty="0" smtClean="0">
                          <a:solidFill>
                            <a:schemeClr val="tx1"/>
                          </a:solidFill>
                          <a:effectLst/>
                          <a:latin typeface="Calibri Light" panose="020F0302020204030204" pitchFamily="34" charset="0"/>
                          <a:ea typeface="+mn-ea"/>
                          <a:cs typeface="+mn-cs"/>
                        </a:rPr>
                        <a:t>Compor número de dois algarismos a partir de suas ordens.</a:t>
                      </a:r>
                    </a:p>
                    <a:p>
                      <a:pPr lvl="0"/>
                      <a:r>
                        <a:rPr kumimoji="0" lang="pt-BR" sz="1400" kern="1200" dirty="0" smtClean="0">
                          <a:solidFill>
                            <a:schemeClr val="tx1"/>
                          </a:solidFill>
                          <a:effectLst/>
                          <a:latin typeface="Calibri Light" panose="020F0302020204030204" pitchFamily="34" charset="0"/>
                          <a:ea typeface="+mn-ea"/>
                          <a:cs typeface="+mn-cs"/>
                        </a:rPr>
                        <a:t>Calcular adição (até 3 algarismos) ou subtração (até 2 algarismos) sem reagrupamento.</a:t>
                      </a:r>
                    </a:p>
                    <a:p>
                      <a:pPr lvl="0"/>
                      <a:r>
                        <a:rPr kumimoji="0" lang="pt-BR" sz="1400" kern="1200" dirty="0" smtClean="0">
                          <a:solidFill>
                            <a:schemeClr val="tx1"/>
                          </a:solidFill>
                          <a:effectLst/>
                          <a:latin typeface="Calibri Light" panose="020F0302020204030204" pitchFamily="34" charset="0"/>
                          <a:ea typeface="+mn-ea"/>
                          <a:cs typeface="+mn-cs"/>
                        </a:rPr>
                        <a:t>Resolver problema com as ideias de acrescentar, retirar ou completar com números até 20; problema com a ideia de metade, com dividendo até 10.</a:t>
                      </a:r>
                      <a:endParaRPr kumimoji="0" lang="pt-BR" sz="1400" kern="1200" dirty="0">
                        <a:solidFill>
                          <a:schemeClr val="tx1"/>
                        </a:solidFill>
                        <a:effectLst/>
                        <a:latin typeface="Calibri Light" panose="020F0302020204030204" pitchFamily="34" charset="0"/>
                        <a:ea typeface="+mn-ea"/>
                        <a:cs typeface="+mn-cs"/>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890459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a 2"/>
          <p:cNvGraphicFramePr>
            <a:graphicFrameLocks noGrp="1"/>
          </p:cNvGraphicFramePr>
          <p:nvPr>
            <p:extLst>
              <p:ext uri="{D42A27DB-BD31-4B8C-83A1-F6EECF244321}">
                <p14:modId xmlns:p14="http://schemas.microsoft.com/office/powerpoint/2010/main" val="2947456263"/>
              </p:ext>
            </p:extLst>
          </p:nvPr>
        </p:nvGraphicFramePr>
        <p:xfrm>
          <a:off x="107504" y="116632"/>
          <a:ext cx="8858280" cy="6248400"/>
        </p:xfrm>
        <a:graphic>
          <a:graphicData uri="http://schemas.openxmlformats.org/drawingml/2006/table">
            <a:tbl>
              <a:tblPr/>
              <a:tblGrid>
                <a:gridCol w="928694"/>
                <a:gridCol w="7929586"/>
              </a:tblGrid>
              <a:tr h="187622">
                <a:tc>
                  <a:txBody>
                    <a:bodyPr/>
                    <a:lstStyle/>
                    <a:p>
                      <a:pPr algn="ctr">
                        <a:lnSpc>
                          <a:spcPct val="115000"/>
                        </a:lnSpc>
                        <a:spcAft>
                          <a:spcPts val="0"/>
                        </a:spcAft>
                      </a:pPr>
                      <a:r>
                        <a:rPr lang="pt-BR" sz="1200" b="1" dirty="0">
                          <a:solidFill>
                            <a:srgbClr val="000000"/>
                          </a:solidFill>
                          <a:latin typeface="Calibri-Bold"/>
                          <a:ea typeface="Calibri"/>
                          <a:cs typeface="Calibri-Bold"/>
                        </a:rPr>
                        <a:t>Níveis</a:t>
                      </a:r>
                      <a:endParaRPr lang="pt-BR" sz="120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1200" b="1">
                          <a:solidFill>
                            <a:srgbClr val="000000"/>
                          </a:solidFill>
                          <a:latin typeface="Calibri-Bold"/>
                          <a:ea typeface="Calibri"/>
                          <a:cs typeface="Calibri-Bold"/>
                        </a:rPr>
                        <a:t>Descrição</a:t>
                      </a:r>
                      <a:endParaRPr lang="pt-BR" sz="120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13352">
                <a:tc>
                  <a:txBody>
                    <a:bodyPr/>
                    <a:lstStyle/>
                    <a:p>
                      <a:pPr>
                        <a:lnSpc>
                          <a:spcPct val="100000"/>
                        </a:lnSpc>
                        <a:spcAft>
                          <a:spcPts val="0"/>
                        </a:spcAft>
                      </a:pPr>
                      <a:endParaRPr lang="pt-BR" sz="1400" b="1" dirty="0" smtClean="0">
                        <a:solidFill>
                          <a:srgbClr val="00B050"/>
                        </a:solidFill>
                        <a:latin typeface="Calibri"/>
                        <a:ea typeface="Calibri"/>
                        <a:cs typeface="Calibri"/>
                      </a:endParaRPr>
                    </a:p>
                    <a:p>
                      <a:pPr>
                        <a:lnSpc>
                          <a:spcPct val="100000"/>
                        </a:lnSpc>
                        <a:spcAft>
                          <a:spcPts val="0"/>
                        </a:spcAft>
                      </a:pPr>
                      <a:r>
                        <a:rPr lang="pt-BR" sz="1400" b="1" dirty="0" smtClean="0">
                          <a:solidFill>
                            <a:srgbClr val="00B050"/>
                          </a:solidFill>
                          <a:latin typeface="Calibri"/>
                          <a:ea typeface="Calibri"/>
                          <a:cs typeface="Calibri"/>
                        </a:rPr>
                        <a:t>Nível 3</a:t>
                      </a:r>
                      <a:endParaRPr lang="pt-BR" sz="1400" b="1" dirty="0" smtClean="0">
                        <a:solidFill>
                          <a:srgbClr val="00B050"/>
                        </a:solidFill>
                        <a:latin typeface="Calibri"/>
                        <a:ea typeface="Calibri"/>
                        <a:cs typeface="Times New Roman"/>
                      </a:endParaRPr>
                    </a:p>
                    <a:p>
                      <a:pPr>
                        <a:lnSpc>
                          <a:spcPct val="100000"/>
                        </a:lnSpc>
                        <a:spcAft>
                          <a:spcPts val="0"/>
                        </a:spcAft>
                      </a:pPr>
                      <a:r>
                        <a:rPr kumimoji="0" lang="pt-BR" sz="1400" b="0" kern="1200" dirty="0" smtClean="0">
                          <a:solidFill>
                            <a:schemeClr val="tx1"/>
                          </a:solidFill>
                          <a:effectLst/>
                          <a:latin typeface="+mn-lt"/>
                          <a:ea typeface="+mn-ea"/>
                          <a:cs typeface="+mn-cs"/>
                        </a:rPr>
                        <a:t>(maior que 525 até 575 pontos)</a:t>
                      </a:r>
                      <a:endParaRPr lang="pt-BR" sz="1400" b="0" dirty="0">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kumimoji="0" lang="pt-BR" sz="1400" kern="1200" dirty="0" smtClean="0">
                          <a:solidFill>
                            <a:schemeClr val="tx1"/>
                          </a:solidFill>
                          <a:effectLst/>
                          <a:latin typeface="Calibri Light" panose="020F0302020204030204" pitchFamily="34" charset="0"/>
                          <a:ea typeface="+mn-ea"/>
                          <a:cs typeface="+mn-cs"/>
                        </a:rPr>
                        <a:t>Além das habilidades descritas no nível anterior, o estudante provavelmente é capaz de:</a:t>
                      </a:r>
                    </a:p>
                    <a:p>
                      <a:pPr lvl="0"/>
                      <a:r>
                        <a:rPr kumimoji="0" lang="pt-BR" sz="1400" kern="1200" dirty="0" smtClean="0">
                          <a:solidFill>
                            <a:schemeClr val="tx1"/>
                          </a:solidFill>
                          <a:effectLst/>
                          <a:latin typeface="Calibri Light" panose="020F0302020204030204" pitchFamily="34" charset="0"/>
                          <a:ea typeface="+mn-ea"/>
                          <a:cs typeface="+mn-cs"/>
                        </a:rPr>
                        <a:t>Associar um agrupamento de cédulas e/ou moedas, com apoio de imagem ou dado por meio de um texto, a outro com mesmo valor monetário.</a:t>
                      </a:r>
                    </a:p>
                    <a:p>
                      <a:pPr lvl="0"/>
                      <a:r>
                        <a:rPr kumimoji="0" lang="pt-BR" sz="1400" kern="1200" dirty="0" smtClean="0">
                          <a:solidFill>
                            <a:schemeClr val="tx1"/>
                          </a:solidFill>
                          <a:effectLst/>
                          <a:latin typeface="Calibri Light" panose="020F0302020204030204" pitchFamily="34" charset="0"/>
                          <a:ea typeface="+mn-ea"/>
                          <a:cs typeface="+mn-cs"/>
                        </a:rPr>
                        <a:t>Identificar frequências iguais em gráfico de colunas; identificar gráfico que representa um conjunto de informações dadas em um texto; identificar frequência associada a uma categoria em tabela de dupla entrada (com mais de 4 colunas, ou mais de 4 linhas).</a:t>
                      </a:r>
                    </a:p>
                    <a:p>
                      <a:pPr lvl="0"/>
                      <a:r>
                        <a:rPr kumimoji="0" lang="pt-BR" sz="1400" kern="1200" dirty="0" smtClean="0">
                          <a:solidFill>
                            <a:schemeClr val="tx1"/>
                          </a:solidFill>
                          <a:effectLst/>
                          <a:latin typeface="Calibri Light" panose="020F0302020204030204" pitchFamily="34" charset="0"/>
                          <a:ea typeface="+mn-ea"/>
                          <a:cs typeface="+mn-cs"/>
                        </a:rPr>
                        <a:t>Completar sequência numérica decrescente de números naturais não consecutivos.</a:t>
                      </a:r>
                    </a:p>
                    <a:p>
                      <a:pPr lvl="0"/>
                      <a:r>
                        <a:rPr kumimoji="0" lang="pt-BR" sz="1400" kern="1200" dirty="0" smtClean="0">
                          <a:solidFill>
                            <a:schemeClr val="tx1"/>
                          </a:solidFill>
                          <a:effectLst/>
                          <a:latin typeface="Calibri Light" panose="020F0302020204030204" pitchFamily="34" charset="0"/>
                          <a:ea typeface="+mn-ea"/>
                          <a:cs typeface="+mn-cs"/>
                        </a:rPr>
                        <a:t>Calcular adição de duas parcelas de até 03 algarismos com apenas um reagrupamento (na unidade ou na dezena); subtração sem reagrupamento envolvendo pelo menos um valor com 3 algarismos.</a:t>
                      </a:r>
                    </a:p>
                    <a:p>
                      <a:pPr lvl="0"/>
                      <a:r>
                        <a:rPr kumimoji="0" lang="pt-BR" sz="1400" kern="1200" dirty="0" smtClean="0">
                          <a:solidFill>
                            <a:schemeClr val="tx1"/>
                          </a:solidFill>
                          <a:effectLst/>
                          <a:latin typeface="Calibri Light" panose="020F0302020204030204" pitchFamily="34" charset="0"/>
                          <a:ea typeface="+mn-ea"/>
                          <a:cs typeface="+mn-cs"/>
                        </a:rPr>
                        <a:t>Resolver problema, com números naturais maiores do que 20, com a ideia de retirar; problema de divisão com ideia de repartir em partes iguais, com apoio de imagem, envolvendo algarismos até 20.</a:t>
                      </a:r>
                    </a:p>
                    <a:p>
                      <a:pPr>
                        <a:lnSpc>
                          <a:spcPct val="115000"/>
                        </a:lnSpc>
                        <a:spcAft>
                          <a:spcPts val="0"/>
                        </a:spcAft>
                      </a:pPr>
                      <a:endParaRPr lang="pt-BR" sz="1400" dirty="0">
                        <a:solidFill>
                          <a:schemeClr val="tx1"/>
                        </a:solidFill>
                        <a:latin typeface="Calibri"/>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0973">
                <a:tc>
                  <a:txBody>
                    <a:bodyPr/>
                    <a:lstStyle/>
                    <a:p>
                      <a:pPr>
                        <a:lnSpc>
                          <a:spcPct val="100000"/>
                        </a:lnSpc>
                        <a:spcAft>
                          <a:spcPts val="0"/>
                        </a:spcAft>
                      </a:pPr>
                      <a:r>
                        <a:rPr lang="pt-BR" sz="1400" b="1" dirty="0">
                          <a:solidFill>
                            <a:srgbClr val="00B050"/>
                          </a:solidFill>
                          <a:latin typeface="Calibri Light" panose="020F0302020204030204" pitchFamily="34" charset="0"/>
                          <a:ea typeface="Calibri"/>
                          <a:cs typeface="Calibri"/>
                        </a:rPr>
                        <a:t>Nível 4</a:t>
                      </a:r>
                      <a:endParaRPr lang="pt-BR" sz="1400" b="1" dirty="0">
                        <a:solidFill>
                          <a:srgbClr val="00B050"/>
                        </a:solidFill>
                        <a:latin typeface="Calibri Light" panose="020F0302020204030204" pitchFamily="34" charset="0"/>
                        <a:ea typeface="Calibri"/>
                        <a:cs typeface="Times New Roman"/>
                      </a:endParaRPr>
                    </a:p>
                    <a:p>
                      <a:pPr>
                        <a:lnSpc>
                          <a:spcPct val="100000"/>
                        </a:lnSpc>
                        <a:spcAft>
                          <a:spcPts val="0"/>
                        </a:spcAft>
                      </a:pPr>
                      <a:r>
                        <a:rPr kumimoji="0" lang="pt-BR" sz="1400" b="1" kern="1200" dirty="0" smtClean="0">
                          <a:solidFill>
                            <a:schemeClr val="tx1"/>
                          </a:solidFill>
                          <a:effectLst/>
                          <a:latin typeface="Calibri Light" panose="020F0302020204030204" pitchFamily="34" charset="0"/>
                          <a:ea typeface="+mn-ea"/>
                          <a:cs typeface="+mn-cs"/>
                        </a:rPr>
                        <a:t>(maior que 575 pontos)</a:t>
                      </a:r>
                      <a:endParaRPr lang="pt-BR" sz="1400" dirty="0">
                        <a:latin typeface="Calibri Light" panose="020F0302020204030204" pitchFamily="34" charset="0"/>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kumimoji="0" lang="pt-BR" sz="1400" kern="1200" dirty="0" smtClean="0">
                          <a:solidFill>
                            <a:schemeClr val="tx1"/>
                          </a:solidFill>
                          <a:effectLst/>
                          <a:latin typeface="Calibri Light" panose="020F0302020204030204" pitchFamily="34" charset="0"/>
                          <a:ea typeface="+mn-ea"/>
                          <a:cs typeface="+mn-cs"/>
                        </a:rPr>
                        <a:t>Além das habilidades descritas no nível anterior, o estudante provavelmente é capaz de:</a:t>
                      </a:r>
                    </a:p>
                    <a:p>
                      <a:pPr lvl="0"/>
                      <a:r>
                        <a:rPr kumimoji="0" lang="pt-BR" sz="1400" kern="1200" dirty="0" smtClean="0">
                          <a:solidFill>
                            <a:schemeClr val="tx1"/>
                          </a:solidFill>
                          <a:effectLst/>
                          <a:latin typeface="Calibri Light" panose="020F0302020204030204" pitchFamily="34" charset="0"/>
                          <a:ea typeface="+mn-ea"/>
                          <a:cs typeface="+mn-cs"/>
                        </a:rPr>
                        <a:t>Ler medida em instrumento (termômetro) com valor procurado não explícito; horas e minutos em relógios analógicos, identificando marcações de 10, 30 e 45 minutos, além de horas exatas.</a:t>
                      </a:r>
                    </a:p>
                    <a:p>
                      <a:pPr lvl="0"/>
                      <a:r>
                        <a:rPr kumimoji="0" lang="pt-BR" sz="1400" kern="1200" dirty="0" smtClean="0">
                          <a:solidFill>
                            <a:schemeClr val="tx1"/>
                          </a:solidFill>
                          <a:effectLst/>
                          <a:latin typeface="Calibri Light" panose="020F0302020204030204" pitchFamily="34" charset="0"/>
                          <a:ea typeface="+mn-ea"/>
                          <a:cs typeface="+mn-cs"/>
                        </a:rPr>
                        <a:t>Reconhecer decomposição canônica (mais usual) de números naturais com três algarismos; composição ou decomposição não canônica (pouco usual) aditiva de números naturais com até três algarismos.</a:t>
                      </a:r>
                    </a:p>
                    <a:p>
                      <a:pPr lvl="0"/>
                      <a:r>
                        <a:rPr kumimoji="0" lang="pt-BR" sz="1400" kern="1200" dirty="0" smtClean="0">
                          <a:solidFill>
                            <a:schemeClr val="tx1"/>
                          </a:solidFill>
                          <a:effectLst/>
                          <a:latin typeface="Calibri Light" panose="020F0302020204030204" pitchFamily="34" charset="0"/>
                          <a:ea typeface="+mn-ea"/>
                          <a:cs typeface="+mn-cs"/>
                        </a:rPr>
                        <a:t>Identificar uma categoria associada a uma frequência específica em gráfico de barra.</a:t>
                      </a:r>
                    </a:p>
                    <a:p>
                      <a:pPr lvl="0"/>
                      <a:r>
                        <a:rPr kumimoji="0" lang="pt-BR" sz="1400" kern="1200" dirty="0" smtClean="0">
                          <a:solidFill>
                            <a:schemeClr val="tx1"/>
                          </a:solidFill>
                          <a:effectLst/>
                          <a:latin typeface="Calibri Light" panose="020F0302020204030204" pitchFamily="34" charset="0"/>
                          <a:ea typeface="+mn-ea"/>
                          <a:cs typeface="+mn-cs"/>
                        </a:rPr>
                        <a:t>Calcular adição de duas parcelas de até 03 algarismos com mais de um reagrupamento (na unidade e na dezena); subtração de números naturais com até três algarismos com reagrupamento.</a:t>
                      </a:r>
                    </a:p>
                    <a:p>
                      <a:pPr lvl="0"/>
                      <a:r>
                        <a:rPr kumimoji="0" lang="pt-BR" sz="1400" kern="1200" dirty="0" smtClean="0">
                          <a:solidFill>
                            <a:schemeClr val="tx1"/>
                          </a:solidFill>
                          <a:effectLst/>
                          <a:latin typeface="Calibri Light" panose="020F0302020204030204" pitchFamily="34" charset="0"/>
                          <a:ea typeface="+mn-ea"/>
                          <a:cs typeface="+mn-cs"/>
                        </a:rPr>
                        <a:t>Resolver problema, com números naturais de até três algarismos, com as ideias de comparar, não envolvendo reagrupamento; com números naturais de até três algarismos, com as ideias de comparar ou completar, envolvendo reagrupamento; de subtração como operação inversa da adição¸ com números naturais; de multiplicação com a ideia de adição de parcelas iguais, de dobro ou triplo, de combinação ou com a ideia de proporcionalidade, envolvendo fatores de 1 algarismo ou fatores de 1 e 2 algarismos; de divisão com ideia de repartir em partes iguais, de medida ou de proporcionalidade (terça e quarta parte), sem apoio de imagem, envolvendo números de até 2 algarismos.</a:t>
                      </a:r>
                    </a:p>
                    <a:p>
                      <a:pPr>
                        <a:lnSpc>
                          <a:spcPct val="115000"/>
                        </a:lnSpc>
                        <a:spcAft>
                          <a:spcPts val="0"/>
                        </a:spcAft>
                      </a:pPr>
                      <a:endParaRPr lang="pt-BR" sz="1400" dirty="0">
                        <a:solidFill>
                          <a:schemeClr val="tx1"/>
                        </a:solidFill>
                        <a:latin typeface="Calibri Light" panose="020F0302020204030204" pitchFamily="34" charset="0"/>
                        <a:ea typeface="Calibri"/>
                        <a:cs typeface="Times New Roman"/>
                      </a:endParaRPr>
                    </a:p>
                  </a:txBody>
                  <a:tcPr marL="40776" marR="407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209830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p:cNvSpPr/>
          <p:nvPr/>
        </p:nvSpPr>
        <p:spPr>
          <a:xfrm>
            <a:off x="1835696" y="476672"/>
            <a:ext cx="6480720" cy="2431435"/>
          </a:xfrm>
          <a:prstGeom prst="rect">
            <a:avLst/>
          </a:prstGeom>
        </p:spPr>
        <p:txBody>
          <a:bodyPr wrap="square">
            <a:spAutoFit/>
          </a:bodyPr>
          <a:lstStyle/>
          <a:p>
            <a:pPr algn="just"/>
            <a:r>
              <a:rPr lang="pt-BR" sz="2400" b="1" dirty="0"/>
              <a:t>Distribuição percentual dos estudantes nos níveis de proficiência em </a:t>
            </a:r>
            <a:r>
              <a:rPr lang="pt-BR" sz="2400" b="1" dirty="0" smtClean="0">
                <a:solidFill>
                  <a:srgbClr val="FF0000"/>
                </a:solidFill>
              </a:rPr>
              <a:t>Matemática</a:t>
            </a:r>
            <a:r>
              <a:rPr lang="pt-BR" sz="2400" b="1" dirty="0" smtClean="0"/>
              <a:t> </a:t>
            </a:r>
            <a:r>
              <a:rPr lang="pt-BR" sz="2400" b="1" dirty="0"/>
              <a:t>na edição de </a:t>
            </a:r>
            <a:r>
              <a:rPr lang="pt-BR" sz="2400" b="1" dirty="0" smtClean="0"/>
              <a:t>2014 </a:t>
            </a:r>
            <a:r>
              <a:rPr lang="pt-BR" sz="2400" b="1" dirty="0"/>
              <a:t>da ANA, no estado de São </a:t>
            </a:r>
            <a:r>
              <a:rPr lang="pt-BR" sz="2400" b="1" dirty="0" smtClean="0"/>
              <a:t>Paulo:</a:t>
            </a:r>
            <a:endParaRPr lang="pt-BR" sz="2400" dirty="0"/>
          </a:p>
          <a:p>
            <a:r>
              <a:rPr lang="pt-BR" sz="2800" b="1" dirty="0"/>
              <a:t> </a:t>
            </a:r>
            <a:endParaRPr lang="pt-BR" sz="2800" dirty="0"/>
          </a:p>
          <a:p>
            <a:r>
              <a:rPr lang="pt-BR" sz="2800" b="1" dirty="0"/>
              <a:t> </a:t>
            </a:r>
          </a:p>
        </p:txBody>
      </p:sp>
      <p:graphicFrame>
        <p:nvGraphicFramePr>
          <p:cNvPr id="6" name="Gráfico 5"/>
          <p:cNvGraphicFramePr/>
          <p:nvPr>
            <p:extLst>
              <p:ext uri="{D42A27DB-BD31-4B8C-83A1-F6EECF244321}">
                <p14:modId xmlns:p14="http://schemas.microsoft.com/office/powerpoint/2010/main" val="1358575256"/>
              </p:ext>
            </p:extLst>
          </p:nvPr>
        </p:nvGraphicFramePr>
        <p:xfrm>
          <a:off x="1835696" y="1988840"/>
          <a:ext cx="6336704" cy="42800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496586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de cantos arredondados 4"/>
          <p:cNvSpPr/>
          <p:nvPr/>
        </p:nvSpPr>
        <p:spPr>
          <a:xfrm>
            <a:off x="1259632" y="476672"/>
            <a:ext cx="7488832" cy="1512168"/>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aphicFrame>
        <p:nvGraphicFramePr>
          <p:cNvPr id="2" name="Tabela 1"/>
          <p:cNvGraphicFramePr>
            <a:graphicFrameLocks noGrp="1"/>
          </p:cNvGraphicFramePr>
          <p:nvPr>
            <p:extLst>
              <p:ext uri="{D42A27DB-BD31-4B8C-83A1-F6EECF244321}">
                <p14:modId xmlns:p14="http://schemas.microsoft.com/office/powerpoint/2010/main" val="442697642"/>
              </p:ext>
            </p:extLst>
          </p:nvPr>
        </p:nvGraphicFramePr>
        <p:xfrm>
          <a:off x="1547664" y="2492896"/>
          <a:ext cx="6336703" cy="3385963"/>
        </p:xfrm>
        <a:graphic>
          <a:graphicData uri="http://schemas.openxmlformats.org/drawingml/2006/table">
            <a:tbl>
              <a:tblPr/>
              <a:tblGrid>
                <a:gridCol w="1526135"/>
                <a:gridCol w="1202944"/>
                <a:gridCol w="1202944"/>
                <a:gridCol w="1202340"/>
                <a:gridCol w="1202340"/>
              </a:tblGrid>
              <a:tr h="510277">
                <a:tc rowSpan="3">
                  <a:txBody>
                    <a:bodyPr/>
                    <a:lstStyle/>
                    <a:p>
                      <a:pPr algn="ctr">
                        <a:lnSpc>
                          <a:spcPct val="115000"/>
                        </a:lnSpc>
                        <a:spcAft>
                          <a:spcPts val="0"/>
                        </a:spcAft>
                      </a:pPr>
                      <a:r>
                        <a:rPr lang="pt-BR" sz="2000" b="1" dirty="0">
                          <a:solidFill>
                            <a:srgbClr val="000000"/>
                          </a:solidFill>
                          <a:latin typeface="Calibri-Bold"/>
                          <a:ea typeface="Calibri"/>
                          <a:cs typeface="Calibri-Bold"/>
                        </a:rPr>
                        <a:t>Níveis</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0"/>
                        </a:spcAft>
                      </a:pPr>
                      <a:r>
                        <a:rPr lang="pt-BR" sz="2000" b="1">
                          <a:solidFill>
                            <a:srgbClr val="000000"/>
                          </a:solidFill>
                          <a:latin typeface="Calibri-Bold"/>
                          <a:ea typeface="Calibri"/>
                          <a:cs typeface="Calibri-Bold"/>
                        </a:rPr>
                        <a:t>Resultado ANA</a:t>
                      </a:r>
                      <a:endParaRPr lang="pt-BR" sz="2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pt-BR"/>
                    </a:p>
                  </a:txBody>
                  <a:tcPr/>
                </a:tc>
                <a:tc hMerge="1">
                  <a:txBody>
                    <a:bodyPr/>
                    <a:lstStyle/>
                    <a:p>
                      <a:endParaRPr lang="pt-BR"/>
                    </a:p>
                  </a:txBody>
                  <a:tcPr/>
                </a:tc>
                <a:tc hMerge="1">
                  <a:txBody>
                    <a:bodyPr/>
                    <a:lstStyle/>
                    <a:p>
                      <a:endParaRPr lang="pt-BR"/>
                    </a:p>
                  </a:txBody>
                  <a:tcPr/>
                </a:tc>
              </a:tr>
              <a:tr h="417289">
                <a:tc vMerge="1">
                  <a:txBody>
                    <a:bodyPr/>
                    <a:lstStyle/>
                    <a:p>
                      <a:endParaRPr lang="pt-BR"/>
                    </a:p>
                  </a:txBody>
                  <a:tcPr/>
                </a:tc>
                <a:tc gridSpan="2">
                  <a:txBody>
                    <a:bodyPr/>
                    <a:lstStyle/>
                    <a:p>
                      <a:pPr algn="ctr">
                        <a:lnSpc>
                          <a:spcPct val="115000"/>
                        </a:lnSpc>
                        <a:spcAft>
                          <a:spcPts val="0"/>
                        </a:spcAft>
                      </a:pPr>
                      <a:r>
                        <a:rPr lang="pt-BR" sz="2000" b="1" dirty="0">
                          <a:solidFill>
                            <a:srgbClr val="000000"/>
                          </a:solidFill>
                          <a:latin typeface="Calibri-Bold"/>
                          <a:ea typeface="Calibri"/>
                          <a:cs typeface="Calibri-Bold"/>
                        </a:rPr>
                        <a:t>2013</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pt-BR"/>
                    </a:p>
                  </a:txBody>
                  <a:tcPr/>
                </a:tc>
                <a:tc gridSpan="2">
                  <a:txBody>
                    <a:bodyPr/>
                    <a:lstStyle/>
                    <a:p>
                      <a:pPr algn="ctr">
                        <a:lnSpc>
                          <a:spcPct val="115000"/>
                        </a:lnSpc>
                        <a:spcAft>
                          <a:spcPts val="0"/>
                        </a:spcAft>
                      </a:pPr>
                      <a:r>
                        <a:rPr lang="pt-BR" sz="2000" b="1" dirty="0">
                          <a:solidFill>
                            <a:srgbClr val="000000"/>
                          </a:solidFill>
                          <a:latin typeface="Calibri-Bold"/>
                          <a:ea typeface="Calibri"/>
                          <a:cs typeface="Calibri-Bold"/>
                        </a:rPr>
                        <a:t>2014</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pt-BR"/>
                    </a:p>
                  </a:txBody>
                  <a:tcPr/>
                </a:tc>
              </a:tr>
              <a:tr h="417289">
                <a:tc vMerge="1">
                  <a:txBody>
                    <a:bodyPr/>
                    <a:lstStyle/>
                    <a:p>
                      <a:endParaRPr lang="pt-BR"/>
                    </a:p>
                  </a:txBody>
                  <a:tcPr/>
                </a:tc>
                <a:tc>
                  <a:txBody>
                    <a:bodyPr/>
                    <a:lstStyle/>
                    <a:p>
                      <a:pPr algn="ctr">
                        <a:lnSpc>
                          <a:spcPct val="115000"/>
                        </a:lnSpc>
                        <a:spcAft>
                          <a:spcPts val="0"/>
                        </a:spcAft>
                      </a:pPr>
                      <a:r>
                        <a:rPr lang="pt-BR" sz="2000" dirty="0" smtClean="0">
                          <a:latin typeface="Calibri"/>
                          <a:ea typeface="Calibri"/>
                          <a:cs typeface="Times New Roman"/>
                        </a:rPr>
                        <a:t>SP</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dirty="0" smtClean="0">
                          <a:latin typeface="Calibri"/>
                          <a:ea typeface="Calibri"/>
                          <a:cs typeface="Times New Roman"/>
                        </a:rPr>
                        <a:t>AND.</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t-BR" sz="2000" dirty="0" smtClean="0">
                          <a:latin typeface="Calibri"/>
                          <a:ea typeface="Calibri"/>
                          <a:cs typeface="Times New Roman"/>
                        </a:rPr>
                        <a:t>SP</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0" dirty="0" smtClean="0">
                          <a:latin typeface="Calibri"/>
                          <a:ea typeface="Calibri"/>
                          <a:cs typeface="Times New Roman"/>
                        </a:rPr>
                        <a:t>AND</a:t>
                      </a:r>
                      <a:r>
                        <a:rPr lang="pt-BR" sz="2000" b="1" dirty="0" smtClean="0">
                          <a:latin typeface="Calibri"/>
                          <a:ea typeface="Calibri"/>
                          <a:cs typeface="Times New Roman"/>
                        </a:rPr>
                        <a:t>.</a:t>
                      </a:r>
                      <a:endParaRPr lang="pt-BR"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510277">
                <a:tc>
                  <a:txBody>
                    <a:bodyPr/>
                    <a:lstStyle/>
                    <a:p>
                      <a:pPr algn="ctr">
                        <a:lnSpc>
                          <a:spcPct val="115000"/>
                        </a:lnSpc>
                        <a:spcAft>
                          <a:spcPts val="0"/>
                        </a:spcAft>
                      </a:pPr>
                      <a:r>
                        <a:rPr lang="pt-BR" sz="2000" b="1" dirty="0">
                          <a:solidFill>
                            <a:srgbClr val="000000"/>
                          </a:solidFill>
                          <a:latin typeface="Calibri-Bold"/>
                          <a:ea typeface="Calibri"/>
                          <a:cs typeface="Calibri-Bold"/>
                        </a:rPr>
                        <a:t>Nível </a:t>
                      </a:r>
                      <a:r>
                        <a:rPr lang="pt-BR" sz="2000" b="1" dirty="0" smtClean="0">
                          <a:solidFill>
                            <a:srgbClr val="000000"/>
                          </a:solidFill>
                          <a:latin typeface="Calibri-Bold"/>
                          <a:ea typeface="Calibri"/>
                          <a:cs typeface="Calibri-Bold"/>
                        </a:rPr>
                        <a:t>1</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12%</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6%</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10%</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latin typeface="Calibri"/>
                          <a:ea typeface="Calibri"/>
                          <a:cs typeface="Times New Roman"/>
                        </a:rPr>
                        <a:t>9%</a:t>
                      </a:r>
                      <a:endParaRPr lang="pt-BR"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510277">
                <a:tc>
                  <a:txBody>
                    <a:bodyPr/>
                    <a:lstStyle/>
                    <a:p>
                      <a:pPr algn="ctr">
                        <a:lnSpc>
                          <a:spcPct val="115000"/>
                        </a:lnSpc>
                        <a:spcAft>
                          <a:spcPts val="0"/>
                        </a:spcAft>
                      </a:pPr>
                      <a:r>
                        <a:rPr lang="pt-BR" sz="2000" b="1" dirty="0">
                          <a:solidFill>
                            <a:srgbClr val="000000"/>
                          </a:solidFill>
                          <a:latin typeface="Calibri-Bold"/>
                          <a:ea typeface="Calibri"/>
                          <a:cs typeface="Calibri-Bold"/>
                        </a:rPr>
                        <a:t>Nível 2</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28%</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28%</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25%</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latin typeface="Calibri"/>
                          <a:ea typeface="Calibri"/>
                          <a:cs typeface="Times New Roman"/>
                        </a:rPr>
                        <a:t>22%</a:t>
                      </a:r>
                      <a:endParaRPr lang="pt-BR"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510277">
                <a:tc>
                  <a:txBody>
                    <a:bodyPr/>
                    <a:lstStyle/>
                    <a:p>
                      <a:pPr algn="ctr">
                        <a:lnSpc>
                          <a:spcPct val="115000"/>
                        </a:lnSpc>
                        <a:spcAft>
                          <a:spcPts val="0"/>
                        </a:spcAft>
                      </a:pPr>
                      <a:r>
                        <a:rPr lang="pt-BR" sz="2000" b="1" dirty="0">
                          <a:solidFill>
                            <a:srgbClr val="000000"/>
                          </a:solidFill>
                          <a:latin typeface="Calibri-Bold"/>
                          <a:ea typeface="Calibri"/>
                          <a:cs typeface="Calibri-Bold"/>
                        </a:rPr>
                        <a:t>Nível 3</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21%</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20%</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21%</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latin typeface="Calibri"/>
                          <a:ea typeface="Calibri"/>
                          <a:cs typeface="Times New Roman"/>
                        </a:rPr>
                        <a:t>21%</a:t>
                      </a:r>
                      <a:endParaRPr lang="pt-BR"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510277">
                <a:tc>
                  <a:txBody>
                    <a:bodyPr/>
                    <a:lstStyle/>
                    <a:p>
                      <a:pPr algn="ctr">
                        <a:lnSpc>
                          <a:spcPct val="115000"/>
                        </a:lnSpc>
                        <a:spcAft>
                          <a:spcPts val="0"/>
                        </a:spcAft>
                      </a:pPr>
                      <a:r>
                        <a:rPr lang="pt-BR" sz="2000" b="1" dirty="0">
                          <a:solidFill>
                            <a:srgbClr val="000000"/>
                          </a:solidFill>
                          <a:latin typeface="Calibri-Bold"/>
                          <a:ea typeface="Calibri"/>
                          <a:cs typeface="Calibri-Bold"/>
                        </a:rPr>
                        <a:t>Nível 4</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39%</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46%</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lnSpc>
                          <a:spcPct val="115000"/>
                        </a:lnSpc>
                        <a:spcAft>
                          <a:spcPts val="0"/>
                        </a:spcAft>
                      </a:pPr>
                      <a:r>
                        <a:rPr lang="pt-BR" sz="2000" b="1" dirty="0" smtClean="0">
                          <a:solidFill>
                            <a:srgbClr val="000000"/>
                          </a:solidFill>
                          <a:latin typeface="Calibri-Bold"/>
                          <a:ea typeface="Calibri"/>
                          <a:cs typeface="Calibri-Bold"/>
                        </a:rPr>
                        <a:t>44%</a:t>
                      </a:r>
                      <a:endParaRPr lang="pt-BR"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2000" b="1" dirty="0" smtClean="0">
                          <a:latin typeface="Calibri"/>
                          <a:ea typeface="Calibri"/>
                          <a:cs typeface="Times New Roman"/>
                        </a:rPr>
                        <a:t>48%</a:t>
                      </a:r>
                      <a:endParaRPr lang="pt-BR"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bl>
          </a:graphicData>
        </a:graphic>
      </p:graphicFrame>
      <p:sp>
        <p:nvSpPr>
          <p:cNvPr id="3" name="CaixaDeTexto 2"/>
          <p:cNvSpPr txBox="1"/>
          <p:nvPr/>
        </p:nvSpPr>
        <p:spPr>
          <a:xfrm>
            <a:off x="1115616" y="500042"/>
            <a:ext cx="7671226" cy="1231106"/>
          </a:xfrm>
          <a:prstGeom prst="rect">
            <a:avLst/>
          </a:prstGeom>
          <a:noFill/>
        </p:spPr>
        <p:txBody>
          <a:bodyPr wrap="square" rtlCol="0">
            <a:spAutoFit/>
          </a:bodyPr>
          <a:lstStyle/>
          <a:p>
            <a:pPr algn="ctr"/>
            <a:r>
              <a:rPr lang="pt-BR" sz="2800" b="1" dirty="0"/>
              <a:t>Resultado comparativo em </a:t>
            </a:r>
            <a:r>
              <a:rPr lang="pt-BR" sz="2800" b="1" dirty="0" smtClean="0">
                <a:solidFill>
                  <a:srgbClr val="FF0000"/>
                </a:solidFill>
              </a:rPr>
              <a:t>Matemática</a:t>
            </a:r>
            <a:r>
              <a:rPr lang="pt-BR" sz="2800" b="1" dirty="0" smtClean="0"/>
              <a:t> </a:t>
            </a:r>
            <a:r>
              <a:rPr lang="pt-BR" sz="2800" b="1" dirty="0"/>
              <a:t>da </a:t>
            </a:r>
            <a:r>
              <a:rPr lang="pt-BR" sz="2800" b="1" dirty="0" smtClean="0"/>
              <a:t>ANA - 2013-2014</a:t>
            </a:r>
            <a:endParaRPr lang="pt-BR" sz="2800" dirty="0"/>
          </a:p>
          <a:p>
            <a:endParaRPr lang="pt-BR" dirty="0"/>
          </a:p>
        </p:txBody>
      </p:sp>
      <p:sp>
        <p:nvSpPr>
          <p:cNvPr id="4" name="CaixaDeTexto 3"/>
          <p:cNvSpPr txBox="1"/>
          <p:nvPr/>
        </p:nvSpPr>
        <p:spPr>
          <a:xfrm>
            <a:off x="1259632" y="5143512"/>
            <a:ext cx="7098582" cy="369332"/>
          </a:xfrm>
          <a:prstGeom prst="rect">
            <a:avLst/>
          </a:prstGeom>
          <a:noFill/>
        </p:spPr>
        <p:txBody>
          <a:bodyPr wrap="square" rtlCol="0">
            <a:spAutoFit/>
          </a:bodyPr>
          <a:lstStyle/>
          <a:p>
            <a:r>
              <a:rPr lang="pt-BR" dirty="0" smtClean="0"/>
              <a:t>.</a:t>
            </a:r>
            <a:endParaRPr lang="pt-BR" dirty="0"/>
          </a:p>
        </p:txBody>
      </p:sp>
    </p:spTree>
    <p:extLst>
      <p:ext uri="{BB962C8B-B14F-4D97-AF65-F5344CB8AC3E}">
        <p14:creationId xmlns:p14="http://schemas.microsoft.com/office/powerpoint/2010/main" val="19879861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de cantos arredondados 4"/>
          <p:cNvSpPr/>
          <p:nvPr/>
        </p:nvSpPr>
        <p:spPr>
          <a:xfrm>
            <a:off x="1259632" y="476672"/>
            <a:ext cx="7488832" cy="1152128"/>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CaixaDeTexto 2"/>
          <p:cNvSpPr txBox="1"/>
          <p:nvPr/>
        </p:nvSpPr>
        <p:spPr>
          <a:xfrm>
            <a:off x="1115616" y="500042"/>
            <a:ext cx="7671226" cy="1231106"/>
          </a:xfrm>
          <a:prstGeom prst="rect">
            <a:avLst/>
          </a:prstGeom>
          <a:noFill/>
        </p:spPr>
        <p:txBody>
          <a:bodyPr wrap="square" rtlCol="0">
            <a:spAutoFit/>
          </a:bodyPr>
          <a:lstStyle/>
          <a:p>
            <a:pPr algn="ctr"/>
            <a:r>
              <a:rPr lang="pt-BR" sz="2800" b="1" dirty="0" smtClean="0"/>
              <a:t>Gráfico </a:t>
            </a:r>
            <a:r>
              <a:rPr lang="pt-BR" sz="2800" b="1" dirty="0"/>
              <a:t>comparativo em </a:t>
            </a:r>
            <a:r>
              <a:rPr lang="pt-BR" sz="2800" b="1" dirty="0" smtClean="0">
                <a:solidFill>
                  <a:srgbClr val="FF0000"/>
                </a:solidFill>
              </a:rPr>
              <a:t>Matemática</a:t>
            </a:r>
            <a:r>
              <a:rPr lang="pt-BR" sz="2800" b="1" dirty="0" smtClean="0"/>
              <a:t> </a:t>
            </a:r>
            <a:r>
              <a:rPr lang="pt-BR" sz="2800" b="1" dirty="0"/>
              <a:t>da </a:t>
            </a:r>
            <a:r>
              <a:rPr lang="pt-BR" sz="2800" b="1" dirty="0" smtClean="0"/>
              <a:t>ANA - 2013-2014</a:t>
            </a:r>
            <a:endParaRPr lang="pt-BR" sz="2800" dirty="0"/>
          </a:p>
          <a:p>
            <a:endParaRPr lang="pt-BR" dirty="0"/>
          </a:p>
        </p:txBody>
      </p:sp>
      <p:sp>
        <p:nvSpPr>
          <p:cNvPr id="4" name="CaixaDeTexto 3"/>
          <p:cNvSpPr txBox="1"/>
          <p:nvPr/>
        </p:nvSpPr>
        <p:spPr>
          <a:xfrm>
            <a:off x="1259632" y="5143512"/>
            <a:ext cx="7098582" cy="369332"/>
          </a:xfrm>
          <a:prstGeom prst="rect">
            <a:avLst/>
          </a:prstGeom>
          <a:noFill/>
        </p:spPr>
        <p:txBody>
          <a:bodyPr wrap="square" rtlCol="0">
            <a:spAutoFit/>
          </a:bodyPr>
          <a:lstStyle/>
          <a:p>
            <a:r>
              <a:rPr lang="pt-BR" dirty="0" smtClean="0"/>
              <a:t>.</a:t>
            </a:r>
            <a:endParaRPr lang="pt-BR" dirty="0"/>
          </a:p>
        </p:txBody>
      </p:sp>
      <p:graphicFrame>
        <p:nvGraphicFramePr>
          <p:cNvPr id="9" name="Gráfico 8"/>
          <p:cNvGraphicFramePr/>
          <p:nvPr>
            <p:extLst>
              <p:ext uri="{D42A27DB-BD31-4B8C-83A1-F6EECF244321}">
                <p14:modId xmlns:p14="http://schemas.microsoft.com/office/powerpoint/2010/main" val="406844803"/>
              </p:ext>
            </p:extLst>
          </p:nvPr>
        </p:nvGraphicFramePr>
        <p:xfrm>
          <a:off x="1956048" y="1777291"/>
          <a:ext cx="6288360" cy="42800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05045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de cantos arredondados 3"/>
          <p:cNvSpPr/>
          <p:nvPr/>
        </p:nvSpPr>
        <p:spPr>
          <a:xfrm>
            <a:off x="1331640" y="3645024"/>
            <a:ext cx="4248472" cy="576064"/>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Retângulo de cantos arredondados 2"/>
          <p:cNvSpPr/>
          <p:nvPr/>
        </p:nvSpPr>
        <p:spPr>
          <a:xfrm>
            <a:off x="1331640" y="476091"/>
            <a:ext cx="4248472" cy="576064"/>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p:cNvSpPr txBox="1"/>
          <p:nvPr/>
        </p:nvSpPr>
        <p:spPr>
          <a:xfrm>
            <a:off x="1331640" y="516051"/>
            <a:ext cx="7598078" cy="5786199"/>
          </a:xfrm>
          <a:prstGeom prst="rect">
            <a:avLst/>
          </a:prstGeom>
          <a:noFill/>
        </p:spPr>
        <p:txBody>
          <a:bodyPr wrap="square" rtlCol="0">
            <a:spAutoFit/>
          </a:bodyPr>
          <a:lstStyle/>
          <a:p>
            <a:r>
              <a:rPr lang="pt-BR" sz="2800" b="1" dirty="0"/>
              <a:t>E</a:t>
            </a:r>
            <a:r>
              <a:rPr lang="pt-BR" sz="2800" b="1" dirty="0" smtClean="0"/>
              <a:t>dição da ANA em 2013</a:t>
            </a:r>
          </a:p>
          <a:p>
            <a:endParaRPr lang="pt-BR" sz="2400" dirty="0" smtClean="0"/>
          </a:p>
          <a:p>
            <a:r>
              <a:rPr lang="pt-BR" sz="2400" dirty="0" smtClean="0"/>
              <a:t>Aplicação-piloto</a:t>
            </a:r>
            <a:r>
              <a:rPr lang="pt-BR" sz="2400" dirty="0"/>
              <a:t>, </a:t>
            </a:r>
            <a:r>
              <a:rPr lang="pt-BR" sz="2400" dirty="0" smtClean="0"/>
              <a:t> contou </a:t>
            </a:r>
            <a:r>
              <a:rPr lang="pt-BR" sz="2400" dirty="0"/>
              <a:t>com escolas públicas que possuíam estudantes matriculados no 3º ano do ensino fundamental, localizadas nas zonas urbanas e rurais, e foi aplicada de modo censitário para as turmas regulares e de modo amostral para as turmas </a:t>
            </a:r>
            <a:r>
              <a:rPr lang="pt-BR" sz="2400" dirty="0" err="1" smtClean="0"/>
              <a:t>multisseriadas</a:t>
            </a:r>
            <a:r>
              <a:rPr lang="pt-BR" sz="2400" dirty="0" smtClean="0"/>
              <a:t>.</a:t>
            </a:r>
            <a:endParaRPr lang="pt-BR" sz="2400" dirty="0"/>
          </a:p>
          <a:p>
            <a:r>
              <a:rPr lang="pt-BR" sz="2800" b="1" dirty="0"/>
              <a:t> </a:t>
            </a:r>
            <a:endParaRPr lang="pt-BR" sz="2800" b="1" dirty="0" smtClean="0"/>
          </a:p>
          <a:p>
            <a:r>
              <a:rPr lang="pt-BR" sz="2800" b="1" dirty="0" smtClean="0"/>
              <a:t>Edição da ANA em 2014</a:t>
            </a:r>
          </a:p>
          <a:p>
            <a:endParaRPr lang="pt-BR" sz="2800" b="1" dirty="0" smtClean="0"/>
          </a:p>
          <a:p>
            <a:r>
              <a:rPr lang="pt-BR" sz="2400" dirty="0"/>
              <a:t>P</a:t>
            </a:r>
            <a:r>
              <a:rPr lang="pt-BR" sz="2400" dirty="0" smtClean="0"/>
              <a:t>articiparam </a:t>
            </a:r>
            <a:r>
              <a:rPr lang="pt-BR" sz="2400" dirty="0"/>
              <a:t>todas as escolas públicas urbanas e rurais com, no mínimo, dez estudantes matriculados no 3º ano do ensino fundamental regular, organizado no regime de nove anos (Portaria </a:t>
            </a:r>
            <a:r>
              <a:rPr lang="pt-BR" sz="2400" dirty="0" err="1"/>
              <a:t>Inep</a:t>
            </a:r>
            <a:r>
              <a:rPr lang="pt-BR" sz="2400" dirty="0"/>
              <a:t> nº 468</a:t>
            </a:r>
            <a:r>
              <a:rPr lang="pt-BR" sz="2400" dirty="0" smtClean="0"/>
              <a:t>, de </a:t>
            </a:r>
            <a:r>
              <a:rPr lang="pt-BR" sz="2400" dirty="0"/>
              <a:t>19 de setembro de 2014).</a:t>
            </a:r>
          </a:p>
          <a:p>
            <a:endParaRPr lang="pt-BR" dirty="0"/>
          </a:p>
        </p:txBody>
      </p:sp>
    </p:spTree>
    <p:extLst>
      <p:ext uri="{BB962C8B-B14F-4D97-AF65-F5344CB8AC3E}">
        <p14:creationId xmlns:p14="http://schemas.microsoft.com/office/powerpoint/2010/main" val="19221654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ângulo de cantos arredondados 4"/>
          <p:cNvSpPr/>
          <p:nvPr/>
        </p:nvSpPr>
        <p:spPr>
          <a:xfrm>
            <a:off x="1259632" y="476672"/>
            <a:ext cx="7488832" cy="1152128"/>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 name="CaixaDeTexto 2"/>
          <p:cNvSpPr txBox="1"/>
          <p:nvPr/>
        </p:nvSpPr>
        <p:spPr>
          <a:xfrm>
            <a:off x="1115616" y="500042"/>
            <a:ext cx="7671226" cy="1231106"/>
          </a:xfrm>
          <a:prstGeom prst="rect">
            <a:avLst/>
          </a:prstGeom>
          <a:noFill/>
        </p:spPr>
        <p:txBody>
          <a:bodyPr wrap="square" rtlCol="0">
            <a:spAutoFit/>
          </a:bodyPr>
          <a:lstStyle/>
          <a:p>
            <a:pPr algn="ctr"/>
            <a:r>
              <a:rPr lang="pt-BR" sz="2800" b="1" dirty="0" smtClean="0"/>
              <a:t>Gráfico </a:t>
            </a:r>
            <a:r>
              <a:rPr lang="pt-BR" sz="2800" b="1" dirty="0"/>
              <a:t>comparativo em </a:t>
            </a:r>
            <a:r>
              <a:rPr lang="pt-BR" sz="2800" b="1" dirty="0" smtClean="0">
                <a:solidFill>
                  <a:srgbClr val="FF0000"/>
                </a:solidFill>
              </a:rPr>
              <a:t>Matemática</a:t>
            </a:r>
            <a:r>
              <a:rPr lang="pt-BR" sz="2800" b="1" dirty="0" smtClean="0"/>
              <a:t> </a:t>
            </a:r>
            <a:r>
              <a:rPr lang="pt-BR" sz="2800" b="1" dirty="0"/>
              <a:t>da </a:t>
            </a:r>
            <a:r>
              <a:rPr lang="pt-BR" sz="2800" b="1" dirty="0" smtClean="0"/>
              <a:t>ANA - 2013-2014</a:t>
            </a:r>
            <a:endParaRPr lang="pt-BR" sz="2800" dirty="0"/>
          </a:p>
          <a:p>
            <a:endParaRPr lang="pt-BR" dirty="0"/>
          </a:p>
        </p:txBody>
      </p:sp>
      <p:sp>
        <p:nvSpPr>
          <p:cNvPr id="4" name="CaixaDeTexto 3"/>
          <p:cNvSpPr txBox="1"/>
          <p:nvPr/>
        </p:nvSpPr>
        <p:spPr>
          <a:xfrm>
            <a:off x="1401938" y="5589240"/>
            <a:ext cx="7098582" cy="369332"/>
          </a:xfrm>
          <a:prstGeom prst="rect">
            <a:avLst/>
          </a:prstGeom>
          <a:noFill/>
        </p:spPr>
        <p:txBody>
          <a:bodyPr wrap="square" rtlCol="0">
            <a:spAutoFit/>
          </a:bodyPr>
          <a:lstStyle/>
          <a:p>
            <a:r>
              <a:rPr lang="pt-BR" dirty="0" smtClean="0"/>
              <a:t>.</a:t>
            </a:r>
            <a:endParaRPr lang="pt-BR" dirty="0"/>
          </a:p>
        </p:txBody>
      </p:sp>
      <p:graphicFrame>
        <p:nvGraphicFramePr>
          <p:cNvPr id="12" name="Gráfico 11"/>
          <p:cNvGraphicFramePr/>
          <p:nvPr>
            <p:extLst>
              <p:ext uri="{D42A27DB-BD31-4B8C-83A1-F6EECF244321}">
                <p14:modId xmlns:p14="http://schemas.microsoft.com/office/powerpoint/2010/main" val="1048114790"/>
              </p:ext>
            </p:extLst>
          </p:nvPr>
        </p:nvGraphicFramePr>
        <p:xfrm>
          <a:off x="1474801" y="1484784"/>
          <a:ext cx="6952856" cy="45615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51217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de cantos arredondados 2"/>
          <p:cNvSpPr/>
          <p:nvPr/>
        </p:nvSpPr>
        <p:spPr>
          <a:xfrm>
            <a:off x="1475656" y="357166"/>
            <a:ext cx="2880320" cy="839586"/>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p:cNvSpPr txBox="1"/>
          <p:nvPr/>
        </p:nvSpPr>
        <p:spPr>
          <a:xfrm>
            <a:off x="1475656" y="357166"/>
            <a:ext cx="7311186" cy="4031873"/>
          </a:xfrm>
          <a:prstGeom prst="rect">
            <a:avLst/>
          </a:prstGeom>
          <a:noFill/>
        </p:spPr>
        <p:txBody>
          <a:bodyPr wrap="square" rtlCol="0">
            <a:spAutoFit/>
          </a:bodyPr>
          <a:lstStyle/>
          <a:p>
            <a:r>
              <a:rPr lang="pt-BR" sz="4000" b="1" dirty="0"/>
              <a:t>Quadro </a:t>
            </a:r>
            <a:r>
              <a:rPr lang="pt-BR" sz="4000" b="1" dirty="0" smtClean="0"/>
              <a:t>1</a:t>
            </a:r>
          </a:p>
          <a:p>
            <a:endParaRPr lang="pt-BR" sz="4000" b="1" dirty="0"/>
          </a:p>
          <a:p>
            <a:r>
              <a:rPr lang="pt-BR" sz="4400" b="1" dirty="0" smtClean="0"/>
              <a:t> </a:t>
            </a:r>
          </a:p>
          <a:p>
            <a:r>
              <a:rPr lang="pt-BR" sz="4400" b="1" dirty="0" smtClean="0"/>
              <a:t>Interpretação </a:t>
            </a:r>
            <a:r>
              <a:rPr lang="pt-BR" sz="4400" b="1" dirty="0"/>
              <a:t>pedagógica da escala de </a:t>
            </a:r>
            <a:r>
              <a:rPr lang="pt-BR" sz="4400" b="1" dirty="0">
                <a:solidFill>
                  <a:srgbClr val="FF0000"/>
                </a:solidFill>
              </a:rPr>
              <a:t>Leitura </a:t>
            </a:r>
            <a:r>
              <a:rPr lang="pt-BR" sz="4400" b="1" dirty="0"/>
              <a:t>na edição da ANA de </a:t>
            </a:r>
            <a:r>
              <a:rPr lang="pt-BR" sz="4400" b="1" dirty="0" smtClean="0">
                <a:solidFill>
                  <a:srgbClr val="0070C0"/>
                </a:solidFill>
              </a:rPr>
              <a:t>2013</a:t>
            </a:r>
            <a:r>
              <a:rPr lang="pt-BR" sz="4400" b="1" dirty="0" smtClean="0"/>
              <a:t> </a:t>
            </a:r>
            <a:endParaRPr lang="pt-BR" sz="4400" dirty="0"/>
          </a:p>
        </p:txBody>
      </p:sp>
    </p:spTree>
    <p:extLst>
      <p:ext uri="{BB962C8B-B14F-4D97-AF65-F5344CB8AC3E}">
        <p14:creationId xmlns:p14="http://schemas.microsoft.com/office/powerpoint/2010/main" val="2394639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2790200200"/>
              </p:ext>
            </p:extLst>
          </p:nvPr>
        </p:nvGraphicFramePr>
        <p:xfrm>
          <a:off x="107504" y="155229"/>
          <a:ext cx="8822214" cy="6442122"/>
        </p:xfrm>
        <a:graphic>
          <a:graphicData uri="http://schemas.openxmlformats.org/drawingml/2006/table">
            <a:tbl>
              <a:tblPr/>
              <a:tblGrid>
                <a:gridCol w="978771"/>
                <a:gridCol w="7843443"/>
              </a:tblGrid>
              <a:tr h="285556">
                <a:tc>
                  <a:txBody>
                    <a:bodyPr/>
                    <a:lstStyle/>
                    <a:p>
                      <a:pPr algn="ctr">
                        <a:lnSpc>
                          <a:spcPct val="115000"/>
                        </a:lnSpc>
                        <a:spcAft>
                          <a:spcPts val="0"/>
                        </a:spcAft>
                      </a:pPr>
                      <a:r>
                        <a:rPr lang="pt-BR" sz="1600" b="1" dirty="0">
                          <a:solidFill>
                            <a:srgbClr val="000000"/>
                          </a:solidFill>
                          <a:latin typeface="Calibri-Bold"/>
                          <a:ea typeface="Calibri"/>
                          <a:cs typeface="Calibri-Bold"/>
                        </a:rPr>
                        <a:t>Níveis</a:t>
                      </a:r>
                      <a:endParaRPr lang="pt-BR" sz="1600" dirty="0">
                        <a:latin typeface="Calibri"/>
                        <a:ea typeface="Calibri"/>
                        <a:cs typeface="Times New Roman"/>
                      </a:endParaRPr>
                    </a:p>
                  </a:txBody>
                  <a:tcPr marL="39657" marR="396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1600" b="1" dirty="0">
                          <a:solidFill>
                            <a:srgbClr val="000000"/>
                          </a:solidFill>
                          <a:latin typeface="Calibri-Bold"/>
                          <a:ea typeface="Calibri"/>
                          <a:cs typeface="Calibri-Bold"/>
                        </a:rPr>
                        <a:t>Descrição</a:t>
                      </a:r>
                      <a:endParaRPr lang="pt-BR" sz="1600" dirty="0">
                        <a:latin typeface="Calibri"/>
                        <a:ea typeface="Calibri"/>
                        <a:cs typeface="Times New Roman"/>
                      </a:endParaRPr>
                    </a:p>
                  </a:txBody>
                  <a:tcPr marL="39657" marR="396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7079">
                <a:tc>
                  <a:txBody>
                    <a:bodyPr/>
                    <a:lstStyle/>
                    <a:p>
                      <a:pPr>
                        <a:lnSpc>
                          <a:spcPct val="115000"/>
                        </a:lnSpc>
                        <a:spcAft>
                          <a:spcPts val="0"/>
                        </a:spcAft>
                      </a:pPr>
                      <a:r>
                        <a:rPr lang="pt-BR" sz="1400" b="1" dirty="0" smtClean="0">
                          <a:latin typeface="Calibri-Bold"/>
                          <a:ea typeface="Calibri"/>
                          <a:cs typeface="Calibri-Bold"/>
                        </a:rPr>
                        <a:t>Nível </a:t>
                      </a:r>
                      <a:r>
                        <a:rPr lang="pt-BR" sz="1400" b="1" dirty="0">
                          <a:latin typeface="Calibri-Bold"/>
                          <a:ea typeface="Calibri"/>
                          <a:cs typeface="Calibri-Bold"/>
                        </a:rPr>
                        <a:t>1</a:t>
                      </a:r>
                      <a:endParaRPr lang="pt-BR" sz="1400" dirty="0">
                        <a:latin typeface="Calibri"/>
                        <a:ea typeface="Calibri"/>
                        <a:cs typeface="Times New Roman"/>
                      </a:endParaRPr>
                    </a:p>
                    <a:p>
                      <a:pPr>
                        <a:lnSpc>
                          <a:spcPct val="115000"/>
                        </a:lnSpc>
                        <a:spcAft>
                          <a:spcPts val="0"/>
                        </a:spcAft>
                      </a:pPr>
                      <a:r>
                        <a:rPr lang="pt-BR" sz="1400" dirty="0">
                          <a:latin typeface="Calibri"/>
                          <a:ea typeface="Calibri"/>
                          <a:cs typeface="Calibri"/>
                        </a:rPr>
                        <a:t>(até 425</a:t>
                      </a:r>
                      <a:endParaRPr lang="pt-BR" sz="1400" dirty="0">
                        <a:latin typeface="Calibri"/>
                        <a:ea typeface="Calibri"/>
                        <a:cs typeface="Times New Roman"/>
                      </a:endParaRPr>
                    </a:p>
                    <a:p>
                      <a:pPr>
                        <a:lnSpc>
                          <a:spcPct val="115000"/>
                        </a:lnSpc>
                        <a:spcAft>
                          <a:spcPts val="0"/>
                        </a:spcAft>
                      </a:pPr>
                      <a:r>
                        <a:rPr lang="pt-BR" sz="1400" dirty="0">
                          <a:latin typeface="Calibri"/>
                          <a:ea typeface="Calibri"/>
                          <a:cs typeface="Calibri"/>
                        </a:rPr>
                        <a:t>Pontos</a:t>
                      </a:r>
                      <a:endParaRPr lang="pt-BR" sz="1400" dirty="0">
                        <a:latin typeface="Calibri"/>
                        <a:ea typeface="Calibri"/>
                        <a:cs typeface="Times New Roman"/>
                      </a:endParaRPr>
                    </a:p>
                  </a:txBody>
                  <a:tcPr marL="39657" marR="396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200" dirty="0" smtClean="0">
                          <a:solidFill>
                            <a:schemeClr val="tx1"/>
                          </a:solidFill>
                          <a:latin typeface="Calibri-Light"/>
                          <a:ea typeface="Calibri"/>
                          <a:cs typeface="Calibri-Light"/>
                        </a:rPr>
                        <a:t>Neste </a:t>
                      </a:r>
                      <a:r>
                        <a:rPr lang="pt-BR" sz="1200" dirty="0">
                          <a:solidFill>
                            <a:schemeClr val="tx1"/>
                          </a:solidFill>
                          <a:latin typeface="Calibri-Light"/>
                          <a:ea typeface="Calibri"/>
                          <a:cs typeface="Calibri-Light"/>
                        </a:rPr>
                        <a:t>nível, os estudantes provavelmente são capazes de:</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Ler palavras dissílabas, trissílabas e polissílabas com estruturas silábicas canônicas, com base em imagem.</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Ler palavras dissílabas, trissílabas e polissílabas com estruturas silábicas </a:t>
                      </a:r>
                      <a:r>
                        <a:rPr lang="pt-BR" sz="1200" dirty="0" smtClean="0">
                          <a:solidFill>
                            <a:schemeClr val="tx1"/>
                          </a:solidFill>
                          <a:latin typeface="Calibri-Light"/>
                          <a:ea typeface="Calibri"/>
                          <a:cs typeface="Calibri-Light"/>
                        </a:rPr>
                        <a:t>não canônicas</a:t>
                      </a:r>
                      <a:r>
                        <a:rPr lang="pt-BR" sz="1200" dirty="0">
                          <a:solidFill>
                            <a:schemeClr val="tx1"/>
                          </a:solidFill>
                          <a:latin typeface="Calibri-Light"/>
                          <a:ea typeface="Calibri"/>
                          <a:cs typeface="Calibri-Light"/>
                        </a:rPr>
                        <a:t>, com base em imagem.</a:t>
                      </a:r>
                      <a:endParaRPr lang="pt-BR" sz="1200" dirty="0">
                        <a:solidFill>
                          <a:schemeClr val="tx1"/>
                        </a:solidFill>
                        <a:latin typeface="Calibri"/>
                        <a:ea typeface="Calibri"/>
                        <a:cs typeface="Times New Roman"/>
                      </a:endParaRPr>
                    </a:p>
                  </a:txBody>
                  <a:tcPr marL="39657" marR="396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4958">
                <a:tc>
                  <a:txBody>
                    <a:bodyPr/>
                    <a:lstStyle/>
                    <a:p>
                      <a:pPr>
                        <a:lnSpc>
                          <a:spcPct val="115000"/>
                        </a:lnSpc>
                        <a:spcAft>
                          <a:spcPts val="0"/>
                        </a:spcAft>
                      </a:pPr>
                      <a:endParaRPr lang="pt-BR" sz="1400" b="1" dirty="0" smtClean="0">
                        <a:latin typeface="Calibri-Bold"/>
                        <a:ea typeface="Calibri"/>
                        <a:cs typeface="Calibri-Bold"/>
                      </a:endParaRPr>
                    </a:p>
                    <a:p>
                      <a:pPr>
                        <a:lnSpc>
                          <a:spcPct val="115000"/>
                        </a:lnSpc>
                        <a:spcAft>
                          <a:spcPts val="0"/>
                        </a:spcAft>
                      </a:pPr>
                      <a:r>
                        <a:rPr lang="pt-BR" sz="1400" b="1" dirty="0" smtClean="0">
                          <a:latin typeface="Calibri-Bold"/>
                          <a:ea typeface="Calibri"/>
                          <a:cs typeface="Calibri-Bold"/>
                        </a:rPr>
                        <a:t>Nível </a:t>
                      </a:r>
                      <a:r>
                        <a:rPr lang="pt-BR" sz="1400" b="1" dirty="0">
                          <a:latin typeface="Calibri-Bold"/>
                          <a:ea typeface="Calibri"/>
                          <a:cs typeface="Calibri-Bold"/>
                        </a:rPr>
                        <a:t>2</a:t>
                      </a:r>
                      <a:endParaRPr lang="pt-BR" sz="1400" dirty="0">
                        <a:latin typeface="Calibri"/>
                        <a:ea typeface="Calibri"/>
                        <a:cs typeface="Times New Roman"/>
                      </a:endParaRPr>
                    </a:p>
                    <a:p>
                      <a:pPr>
                        <a:lnSpc>
                          <a:spcPct val="115000"/>
                        </a:lnSpc>
                        <a:spcAft>
                          <a:spcPts val="0"/>
                        </a:spcAft>
                      </a:pPr>
                      <a:r>
                        <a:rPr lang="pt-BR" sz="1400" dirty="0">
                          <a:latin typeface="Calibri"/>
                          <a:ea typeface="Calibri"/>
                          <a:cs typeface="Calibri"/>
                        </a:rPr>
                        <a:t>(maior que</a:t>
                      </a:r>
                      <a:endParaRPr lang="pt-BR" sz="1400" dirty="0">
                        <a:latin typeface="Calibri"/>
                        <a:ea typeface="Calibri"/>
                        <a:cs typeface="Times New Roman"/>
                      </a:endParaRPr>
                    </a:p>
                    <a:p>
                      <a:pPr>
                        <a:lnSpc>
                          <a:spcPct val="115000"/>
                        </a:lnSpc>
                        <a:spcAft>
                          <a:spcPts val="0"/>
                        </a:spcAft>
                      </a:pPr>
                      <a:r>
                        <a:rPr lang="pt-BR" sz="1400" dirty="0">
                          <a:latin typeface="Calibri"/>
                          <a:ea typeface="Calibri"/>
                          <a:cs typeface="Calibri"/>
                        </a:rPr>
                        <a:t>425 até 525</a:t>
                      </a:r>
                      <a:endParaRPr lang="pt-BR" sz="1400" dirty="0">
                        <a:latin typeface="Calibri"/>
                        <a:ea typeface="Calibri"/>
                        <a:cs typeface="Times New Roman"/>
                      </a:endParaRPr>
                    </a:p>
                    <a:p>
                      <a:pPr>
                        <a:lnSpc>
                          <a:spcPct val="115000"/>
                        </a:lnSpc>
                        <a:spcAft>
                          <a:spcPts val="0"/>
                        </a:spcAft>
                      </a:pPr>
                      <a:r>
                        <a:rPr lang="pt-BR" sz="1400" dirty="0">
                          <a:latin typeface="Calibri"/>
                          <a:ea typeface="Calibri"/>
                          <a:cs typeface="Calibri"/>
                        </a:rPr>
                        <a:t>pontos)</a:t>
                      </a:r>
                      <a:endParaRPr lang="pt-BR" sz="1400" dirty="0">
                        <a:latin typeface="Calibri"/>
                        <a:ea typeface="Calibri"/>
                        <a:cs typeface="Times New Roman"/>
                      </a:endParaRPr>
                    </a:p>
                  </a:txBody>
                  <a:tcPr marL="39657" marR="396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200" dirty="0" smtClean="0">
                          <a:solidFill>
                            <a:schemeClr val="tx1"/>
                          </a:solidFill>
                          <a:latin typeface="Calibri-Light"/>
                          <a:ea typeface="Calibri"/>
                          <a:cs typeface="Calibri-Light"/>
                        </a:rPr>
                        <a:t>Além </a:t>
                      </a:r>
                      <a:r>
                        <a:rPr lang="pt-BR" sz="1200" dirty="0">
                          <a:solidFill>
                            <a:schemeClr val="tx1"/>
                          </a:solidFill>
                          <a:latin typeface="Calibri-Light"/>
                          <a:ea typeface="Calibri"/>
                          <a:cs typeface="Calibri-Light"/>
                        </a:rPr>
                        <a:t>das habilidades descritas no nível anterior, os estudantes provavelmente </a:t>
                      </a:r>
                      <a:r>
                        <a:rPr lang="pt-BR" sz="1200" dirty="0" smtClean="0">
                          <a:solidFill>
                            <a:schemeClr val="tx1"/>
                          </a:solidFill>
                          <a:latin typeface="Calibri-Light"/>
                          <a:ea typeface="Calibri"/>
                          <a:cs typeface="Calibri-Light"/>
                        </a:rPr>
                        <a:t>são capazes </a:t>
                      </a:r>
                      <a:r>
                        <a:rPr lang="pt-BR" sz="1200" dirty="0">
                          <a:solidFill>
                            <a:schemeClr val="tx1"/>
                          </a:solidFill>
                          <a:latin typeface="Calibri-Light"/>
                          <a:ea typeface="Calibri"/>
                          <a:cs typeface="Calibri-Light"/>
                        </a:rPr>
                        <a:t>de:</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a:t>
                      </a:r>
                      <a:r>
                        <a:rPr lang="pt-BR" sz="1100" dirty="0">
                          <a:solidFill>
                            <a:schemeClr val="tx1"/>
                          </a:solidFill>
                          <a:latin typeface="Calibri-Light"/>
                          <a:ea typeface="Calibri"/>
                          <a:cs typeface="Calibri-Light"/>
                        </a:rPr>
                        <a:t>dentificar a finalidade de textos</a:t>
                      </a:r>
                      <a:r>
                        <a:rPr lang="pt-BR" sz="1200" dirty="0">
                          <a:solidFill>
                            <a:schemeClr val="tx1"/>
                          </a:solidFill>
                          <a:latin typeface="Calibri-Light"/>
                          <a:ea typeface="Calibri"/>
                          <a:cs typeface="Calibri-Light"/>
                        </a:rPr>
                        <a:t> como convite, cartaz, texto instrucional (receita) </a:t>
                      </a:r>
                      <a:r>
                        <a:rPr lang="pt-BR" sz="1200" dirty="0" smtClean="0">
                          <a:solidFill>
                            <a:schemeClr val="tx1"/>
                          </a:solidFill>
                          <a:latin typeface="Calibri-Light"/>
                          <a:ea typeface="Calibri"/>
                          <a:cs typeface="Calibri-Light"/>
                        </a:rPr>
                        <a:t>e bilhete</a:t>
                      </a:r>
                      <a:r>
                        <a:rPr lang="pt-BR" sz="1200" dirty="0">
                          <a:solidFill>
                            <a:schemeClr val="tx1"/>
                          </a:solidFill>
                          <a:latin typeface="Calibri-Light"/>
                          <a:ea typeface="Calibri"/>
                          <a:cs typeface="Calibri-Light"/>
                        </a:rPr>
                        <a:t>.</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Localizar informação explícita em textos curtos (com até cinco linhas) em </a:t>
                      </a:r>
                      <a:r>
                        <a:rPr lang="pt-BR" sz="1200" dirty="0" smtClean="0">
                          <a:solidFill>
                            <a:schemeClr val="tx1"/>
                          </a:solidFill>
                          <a:latin typeface="Calibri-Light"/>
                          <a:ea typeface="Calibri"/>
                          <a:cs typeface="Calibri-Light"/>
                        </a:rPr>
                        <a:t>gêneros como </a:t>
                      </a:r>
                      <a:r>
                        <a:rPr lang="pt-BR" sz="1200" dirty="0">
                          <a:solidFill>
                            <a:schemeClr val="tx1"/>
                          </a:solidFill>
                          <a:latin typeface="Calibri-Light"/>
                          <a:ea typeface="Calibri"/>
                          <a:cs typeface="Calibri-Light"/>
                        </a:rPr>
                        <a:t>piada, </a:t>
                      </a:r>
                      <a:r>
                        <a:rPr lang="pt-BR" sz="1200" dirty="0" err="1">
                          <a:solidFill>
                            <a:schemeClr val="tx1"/>
                          </a:solidFill>
                          <a:latin typeface="Calibri-Light"/>
                          <a:ea typeface="Calibri"/>
                          <a:cs typeface="Calibri-Light"/>
                        </a:rPr>
                        <a:t>parlenda</a:t>
                      </a:r>
                      <a:r>
                        <a:rPr lang="pt-BR" sz="1200" dirty="0">
                          <a:solidFill>
                            <a:schemeClr val="tx1"/>
                          </a:solidFill>
                          <a:latin typeface="Calibri-Light"/>
                          <a:ea typeface="Calibri"/>
                          <a:cs typeface="Calibri-Light"/>
                        </a:rPr>
                        <a:t>, poema, tirinha (história em quadrinhos em até três quadros</a:t>
                      </a:r>
                      <a:r>
                        <a:rPr lang="pt-BR" sz="1200" dirty="0" smtClean="0">
                          <a:solidFill>
                            <a:schemeClr val="tx1"/>
                          </a:solidFill>
                          <a:latin typeface="Calibri-Light"/>
                          <a:ea typeface="Calibri"/>
                          <a:cs typeface="Calibri-Light"/>
                        </a:rPr>
                        <a:t>), texto </a:t>
                      </a:r>
                      <a:r>
                        <a:rPr lang="pt-BR" sz="1200" dirty="0">
                          <a:solidFill>
                            <a:schemeClr val="tx1"/>
                          </a:solidFill>
                          <a:latin typeface="Calibri-Light"/>
                          <a:ea typeface="Calibri"/>
                          <a:cs typeface="Calibri-Light"/>
                        </a:rPr>
                        <a:t>informativo e texto narrativo.</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Identificar o assunto de textos, quando este pode ser depreendido no título ou </a:t>
                      </a:r>
                      <a:r>
                        <a:rPr lang="pt-BR" sz="1200" dirty="0" smtClean="0">
                          <a:solidFill>
                            <a:schemeClr val="tx1"/>
                          </a:solidFill>
                          <a:latin typeface="Calibri-Light"/>
                          <a:ea typeface="Calibri"/>
                          <a:cs typeface="Calibri-Light"/>
                        </a:rPr>
                        <a:t>na primeira </a:t>
                      </a:r>
                      <a:r>
                        <a:rPr lang="pt-BR" sz="1200" dirty="0">
                          <a:solidFill>
                            <a:schemeClr val="tx1"/>
                          </a:solidFill>
                          <a:latin typeface="Calibri-Light"/>
                          <a:ea typeface="Calibri"/>
                          <a:cs typeface="Calibri-Light"/>
                        </a:rPr>
                        <a:t>linha em gêneros como poema e texto informativo.</a:t>
                      </a:r>
                      <a:endParaRPr lang="pt-BR" sz="1200" dirty="0">
                        <a:solidFill>
                          <a:schemeClr val="tx1"/>
                        </a:solidFill>
                        <a:latin typeface="Calibri"/>
                        <a:ea typeface="Calibri"/>
                        <a:cs typeface="Times New Roman"/>
                      </a:endParaRPr>
                    </a:p>
                    <a:p>
                      <a:pPr>
                        <a:lnSpc>
                          <a:spcPct val="115000"/>
                        </a:lnSpc>
                        <a:spcAft>
                          <a:spcPts val="0"/>
                        </a:spcAft>
                        <a:buFontTx/>
                        <a:buChar char="-"/>
                      </a:pPr>
                      <a:r>
                        <a:rPr lang="pt-BR" sz="1200" dirty="0" smtClean="0">
                          <a:solidFill>
                            <a:schemeClr val="tx1"/>
                          </a:solidFill>
                          <a:latin typeface="Calibri-Light"/>
                          <a:ea typeface="Calibri"/>
                          <a:cs typeface="Calibri-Light"/>
                        </a:rPr>
                        <a:t>Inferir </a:t>
                      </a:r>
                      <a:r>
                        <a:rPr lang="pt-BR" sz="1200" dirty="0">
                          <a:solidFill>
                            <a:schemeClr val="tx1"/>
                          </a:solidFill>
                          <a:latin typeface="Calibri-Light"/>
                          <a:ea typeface="Calibri"/>
                          <a:cs typeface="Calibri-Light"/>
                        </a:rPr>
                        <a:t>o assunto de um cartaz apresentado em sua forma estável, com letras grandes e mensagem curta e </a:t>
                      </a:r>
                      <a:r>
                        <a:rPr lang="pt-BR" sz="1200" b="1" dirty="0">
                          <a:solidFill>
                            <a:schemeClr val="tx1"/>
                          </a:solidFill>
                          <a:latin typeface="Calibri-Light"/>
                          <a:ea typeface="Calibri"/>
                          <a:cs typeface="Calibri-Light"/>
                        </a:rPr>
                        <a:t>articulação da linguagem verbal e não verbal</a:t>
                      </a:r>
                      <a:r>
                        <a:rPr lang="pt-BR" sz="1200" dirty="0" smtClean="0">
                          <a:solidFill>
                            <a:schemeClr val="tx1"/>
                          </a:solidFill>
                          <a:latin typeface="Calibri-Light"/>
                          <a:ea typeface="Calibri"/>
                          <a:cs typeface="Calibri-Light"/>
                        </a:rPr>
                        <a:t>.</a:t>
                      </a:r>
                    </a:p>
                    <a:p>
                      <a:pPr>
                        <a:lnSpc>
                          <a:spcPct val="115000"/>
                        </a:lnSpc>
                        <a:spcAft>
                          <a:spcPts val="0"/>
                        </a:spcAft>
                        <a:buFontTx/>
                        <a:buChar char="-"/>
                      </a:pPr>
                      <a:endParaRPr lang="pt-BR" sz="1200" dirty="0">
                        <a:solidFill>
                          <a:schemeClr val="tx1"/>
                        </a:solidFill>
                        <a:latin typeface="Calibri"/>
                        <a:ea typeface="Calibri"/>
                        <a:cs typeface="Times New Roman"/>
                      </a:endParaRPr>
                    </a:p>
                  </a:txBody>
                  <a:tcPr marL="39657" marR="396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49133">
                <a:tc>
                  <a:txBody>
                    <a:bodyPr/>
                    <a:lstStyle/>
                    <a:p>
                      <a:pPr>
                        <a:lnSpc>
                          <a:spcPct val="115000"/>
                        </a:lnSpc>
                        <a:spcAft>
                          <a:spcPts val="0"/>
                        </a:spcAft>
                      </a:pPr>
                      <a:endParaRPr lang="pt-BR" sz="1400" dirty="0">
                        <a:latin typeface="Calibri"/>
                        <a:ea typeface="Calibri"/>
                        <a:cs typeface="Times New Roman"/>
                      </a:endParaRPr>
                    </a:p>
                    <a:p>
                      <a:pPr>
                        <a:lnSpc>
                          <a:spcPct val="115000"/>
                        </a:lnSpc>
                        <a:spcAft>
                          <a:spcPts val="0"/>
                        </a:spcAft>
                      </a:pPr>
                      <a:r>
                        <a:rPr lang="pt-BR" sz="1400" b="1" dirty="0">
                          <a:latin typeface="Calibri-Bold"/>
                          <a:ea typeface="Calibri"/>
                          <a:cs typeface="Calibri-Bold"/>
                        </a:rPr>
                        <a:t>Nível 3</a:t>
                      </a:r>
                      <a:endParaRPr lang="pt-BR" sz="1400" dirty="0">
                        <a:latin typeface="Calibri"/>
                        <a:ea typeface="Calibri"/>
                        <a:cs typeface="Times New Roman"/>
                      </a:endParaRPr>
                    </a:p>
                    <a:p>
                      <a:pPr>
                        <a:lnSpc>
                          <a:spcPct val="115000"/>
                        </a:lnSpc>
                        <a:spcAft>
                          <a:spcPts val="0"/>
                        </a:spcAft>
                      </a:pPr>
                      <a:r>
                        <a:rPr lang="pt-BR" sz="1400" dirty="0">
                          <a:latin typeface="Calibri"/>
                          <a:ea typeface="Calibri"/>
                          <a:cs typeface="Calibri"/>
                        </a:rPr>
                        <a:t>(maior que</a:t>
                      </a:r>
                      <a:endParaRPr lang="pt-BR" sz="1400" dirty="0">
                        <a:latin typeface="Calibri"/>
                        <a:ea typeface="Calibri"/>
                        <a:cs typeface="Times New Roman"/>
                      </a:endParaRPr>
                    </a:p>
                    <a:p>
                      <a:pPr>
                        <a:lnSpc>
                          <a:spcPct val="115000"/>
                        </a:lnSpc>
                        <a:spcAft>
                          <a:spcPts val="0"/>
                        </a:spcAft>
                      </a:pPr>
                      <a:r>
                        <a:rPr lang="pt-BR" sz="1400" dirty="0">
                          <a:latin typeface="Calibri"/>
                          <a:ea typeface="Calibri"/>
                          <a:cs typeface="Calibri"/>
                        </a:rPr>
                        <a:t>525 até 625</a:t>
                      </a:r>
                      <a:endParaRPr lang="pt-BR" sz="1400" dirty="0">
                        <a:latin typeface="Calibri"/>
                        <a:ea typeface="Calibri"/>
                        <a:cs typeface="Times New Roman"/>
                      </a:endParaRPr>
                    </a:p>
                    <a:p>
                      <a:pPr>
                        <a:lnSpc>
                          <a:spcPct val="115000"/>
                        </a:lnSpc>
                        <a:spcAft>
                          <a:spcPts val="0"/>
                        </a:spcAft>
                      </a:pPr>
                      <a:r>
                        <a:rPr lang="pt-BR" sz="1400" dirty="0">
                          <a:latin typeface="Calibri"/>
                          <a:ea typeface="Calibri"/>
                          <a:cs typeface="Calibri"/>
                        </a:rPr>
                        <a:t>pontos)</a:t>
                      </a:r>
                      <a:endParaRPr lang="pt-BR" sz="1400" dirty="0">
                        <a:latin typeface="Calibri"/>
                        <a:ea typeface="Calibri"/>
                        <a:cs typeface="Times New Roman"/>
                      </a:endParaRPr>
                    </a:p>
                  </a:txBody>
                  <a:tcPr marL="39657" marR="396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200" dirty="0" smtClean="0">
                          <a:solidFill>
                            <a:schemeClr val="tx1"/>
                          </a:solidFill>
                          <a:latin typeface="Calibri-Light"/>
                          <a:ea typeface="Calibri"/>
                          <a:cs typeface="Calibri-Light"/>
                        </a:rPr>
                        <a:t>Além </a:t>
                      </a:r>
                      <a:r>
                        <a:rPr lang="pt-BR" sz="1200" dirty="0">
                          <a:solidFill>
                            <a:schemeClr val="tx1"/>
                          </a:solidFill>
                          <a:latin typeface="Calibri-Light"/>
                          <a:ea typeface="Calibri"/>
                          <a:cs typeface="Calibri-Light"/>
                        </a:rPr>
                        <a:t>das habilidades descritas nos níveis anteriores, os estudantes provavelmente são capazes de:</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Inferir o assunto de texto de divulgação científica para crianças.</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Localizar informação explícita, situada no meio ou final do texto, em gêneros como lenda e cantiga folclórica.</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Identificar o referente de um pronome pessoal do caso reto em gêneros como tirinha e poema narrativo.</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Inferir relação de causa e </a:t>
                      </a:r>
                      <a:r>
                        <a:rPr lang="pt-BR" sz="1200" dirty="0" err="1">
                          <a:solidFill>
                            <a:schemeClr val="tx1"/>
                          </a:solidFill>
                          <a:latin typeface="Calibri-Light"/>
                          <a:ea typeface="Calibri"/>
                          <a:cs typeface="Calibri-Light"/>
                        </a:rPr>
                        <a:t>consequência</a:t>
                      </a:r>
                      <a:r>
                        <a:rPr lang="pt-BR" sz="1200" dirty="0">
                          <a:solidFill>
                            <a:schemeClr val="tx1"/>
                          </a:solidFill>
                          <a:latin typeface="Calibri-Light"/>
                          <a:ea typeface="Calibri"/>
                          <a:cs typeface="Calibri-Light"/>
                        </a:rPr>
                        <a:t> em gêneros como tirinha, anedota, fábula e texto de literatura infantil.</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Inferir sentido com base em </a:t>
                      </a:r>
                      <a:r>
                        <a:rPr lang="pt-BR" sz="1200" b="1" dirty="0">
                          <a:solidFill>
                            <a:schemeClr val="tx1"/>
                          </a:solidFill>
                          <a:latin typeface="Calibri-Light"/>
                          <a:ea typeface="Calibri"/>
                          <a:cs typeface="Calibri-Light"/>
                        </a:rPr>
                        <a:t>elementos verbais e não verbais</a:t>
                      </a:r>
                      <a:r>
                        <a:rPr lang="pt-BR" sz="1200" dirty="0">
                          <a:solidFill>
                            <a:schemeClr val="tx1"/>
                          </a:solidFill>
                          <a:latin typeface="Calibri-Light"/>
                          <a:ea typeface="Calibri"/>
                          <a:cs typeface="Calibri-Light"/>
                        </a:rPr>
                        <a:t> em tirinha.</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Reconhecer significado de expressão de linguagem figurada em gêneros </a:t>
                      </a:r>
                      <a:r>
                        <a:rPr lang="pt-BR" sz="1200" dirty="0" smtClean="0">
                          <a:solidFill>
                            <a:schemeClr val="tx1"/>
                          </a:solidFill>
                          <a:latin typeface="Calibri-Light"/>
                          <a:ea typeface="Calibri"/>
                          <a:cs typeface="Calibri-Light"/>
                        </a:rPr>
                        <a:t>como</a:t>
                      </a:r>
                      <a:r>
                        <a:rPr lang="pt-BR" sz="1200" baseline="0" dirty="0" smtClean="0">
                          <a:solidFill>
                            <a:schemeClr val="tx1"/>
                          </a:solidFill>
                          <a:latin typeface="Calibri"/>
                          <a:ea typeface="Calibri"/>
                          <a:cs typeface="Times New Roman"/>
                        </a:rPr>
                        <a:t> </a:t>
                      </a:r>
                      <a:r>
                        <a:rPr lang="pt-BR" sz="1200" dirty="0" smtClean="0">
                          <a:solidFill>
                            <a:schemeClr val="tx1"/>
                          </a:solidFill>
                          <a:latin typeface="Calibri-Light"/>
                          <a:ea typeface="Calibri"/>
                          <a:cs typeface="Calibri-Light"/>
                        </a:rPr>
                        <a:t>poema </a:t>
                      </a:r>
                      <a:r>
                        <a:rPr lang="pt-BR" sz="1200" dirty="0">
                          <a:solidFill>
                            <a:schemeClr val="tx1"/>
                          </a:solidFill>
                          <a:latin typeface="Calibri-Light"/>
                          <a:ea typeface="Calibri"/>
                          <a:cs typeface="Calibri-Light"/>
                        </a:rPr>
                        <a:t>narrativo, texto de literatura infantil e tirinha.</a:t>
                      </a:r>
                      <a:endParaRPr lang="pt-BR" sz="1200" dirty="0">
                        <a:solidFill>
                          <a:schemeClr val="tx1"/>
                        </a:solidFill>
                        <a:latin typeface="Calibri"/>
                        <a:ea typeface="Calibri"/>
                        <a:cs typeface="Times New Roman"/>
                      </a:endParaRPr>
                    </a:p>
                  </a:txBody>
                  <a:tcPr marL="39657" marR="396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85396">
                <a:tc>
                  <a:txBody>
                    <a:bodyPr/>
                    <a:lstStyle/>
                    <a:p>
                      <a:pPr>
                        <a:lnSpc>
                          <a:spcPct val="115000"/>
                        </a:lnSpc>
                        <a:spcAft>
                          <a:spcPts val="0"/>
                        </a:spcAft>
                      </a:pPr>
                      <a:endParaRPr lang="pt-BR" sz="1400" b="1" dirty="0" smtClean="0">
                        <a:latin typeface="Calibri-Bold"/>
                        <a:ea typeface="Calibri"/>
                        <a:cs typeface="Calibri-Bold"/>
                      </a:endParaRPr>
                    </a:p>
                    <a:p>
                      <a:pPr>
                        <a:lnSpc>
                          <a:spcPct val="115000"/>
                        </a:lnSpc>
                        <a:spcAft>
                          <a:spcPts val="0"/>
                        </a:spcAft>
                      </a:pPr>
                      <a:r>
                        <a:rPr lang="pt-BR" sz="1400" b="1" dirty="0" smtClean="0">
                          <a:latin typeface="Calibri-Bold"/>
                          <a:ea typeface="Calibri"/>
                          <a:cs typeface="Calibri-Bold"/>
                        </a:rPr>
                        <a:t>Nível </a:t>
                      </a:r>
                      <a:r>
                        <a:rPr lang="pt-BR" sz="1400" b="1" dirty="0">
                          <a:latin typeface="Calibri-Bold"/>
                          <a:ea typeface="Calibri"/>
                          <a:cs typeface="Calibri-Bold"/>
                        </a:rPr>
                        <a:t>4</a:t>
                      </a:r>
                      <a:endParaRPr lang="pt-BR" sz="1400" dirty="0">
                        <a:latin typeface="Calibri"/>
                        <a:ea typeface="Calibri"/>
                        <a:cs typeface="Times New Roman"/>
                      </a:endParaRPr>
                    </a:p>
                    <a:p>
                      <a:pPr>
                        <a:lnSpc>
                          <a:spcPct val="115000"/>
                        </a:lnSpc>
                        <a:spcAft>
                          <a:spcPts val="0"/>
                        </a:spcAft>
                      </a:pPr>
                      <a:r>
                        <a:rPr lang="pt-BR" sz="1400" dirty="0">
                          <a:latin typeface="Calibri"/>
                          <a:ea typeface="Calibri"/>
                          <a:cs typeface="Calibri"/>
                        </a:rPr>
                        <a:t>(maior que</a:t>
                      </a:r>
                      <a:endParaRPr lang="pt-BR" sz="1400" dirty="0">
                        <a:latin typeface="Calibri"/>
                        <a:ea typeface="Calibri"/>
                        <a:cs typeface="Times New Roman"/>
                      </a:endParaRPr>
                    </a:p>
                    <a:p>
                      <a:pPr>
                        <a:lnSpc>
                          <a:spcPct val="115000"/>
                        </a:lnSpc>
                        <a:spcAft>
                          <a:spcPts val="0"/>
                        </a:spcAft>
                      </a:pPr>
                      <a:r>
                        <a:rPr lang="pt-BR" sz="1400" dirty="0">
                          <a:latin typeface="Calibri"/>
                          <a:ea typeface="Calibri"/>
                          <a:cs typeface="Calibri"/>
                        </a:rPr>
                        <a:t>625 pontos)</a:t>
                      </a:r>
                      <a:endParaRPr lang="pt-BR" sz="1400" dirty="0">
                        <a:latin typeface="Calibri"/>
                        <a:ea typeface="Calibri"/>
                        <a:cs typeface="Times New Roman"/>
                      </a:endParaRPr>
                    </a:p>
                  </a:txBody>
                  <a:tcPr marL="39657" marR="396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pt-BR" sz="1200" dirty="0" smtClean="0">
                        <a:solidFill>
                          <a:schemeClr val="tx1"/>
                        </a:solidFill>
                        <a:latin typeface="Calibri-Light"/>
                        <a:ea typeface="Calibri"/>
                        <a:cs typeface="Calibri-Light"/>
                      </a:endParaRPr>
                    </a:p>
                    <a:p>
                      <a:pPr>
                        <a:lnSpc>
                          <a:spcPct val="115000"/>
                        </a:lnSpc>
                        <a:spcAft>
                          <a:spcPts val="0"/>
                        </a:spcAft>
                      </a:pPr>
                      <a:r>
                        <a:rPr lang="pt-BR" sz="1200" dirty="0" smtClean="0">
                          <a:solidFill>
                            <a:schemeClr val="tx1"/>
                          </a:solidFill>
                          <a:latin typeface="Calibri-Light"/>
                          <a:ea typeface="Calibri"/>
                          <a:cs typeface="Calibri-Light"/>
                        </a:rPr>
                        <a:t>Além </a:t>
                      </a:r>
                      <a:r>
                        <a:rPr lang="pt-BR" sz="1200" dirty="0">
                          <a:solidFill>
                            <a:schemeClr val="tx1"/>
                          </a:solidFill>
                          <a:latin typeface="Calibri-Light"/>
                          <a:ea typeface="Calibri"/>
                          <a:cs typeface="Calibri-Light"/>
                        </a:rPr>
                        <a:t>das habilidades descritas nos níveis anteriores, os estudantes provavelmente são capazes de:</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Inferir sentido de palavra em texto verbal.</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Reconhecer os participantes de um diálogo em uma entrevista ficcional.</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Inferir sentido em texto verbal.</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Reconhecer relação de tempo em texto verbal.</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Identificar o referente de pronome possessivo em poema.</a:t>
                      </a:r>
                      <a:endParaRPr lang="pt-BR" sz="1200" dirty="0">
                        <a:solidFill>
                          <a:schemeClr val="tx1"/>
                        </a:solidFill>
                        <a:latin typeface="Calibri"/>
                        <a:ea typeface="Calibri"/>
                        <a:cs typeface="Times New Roman"/>
                      </a:endParaRPr>
                    </a:p>
                  </a:txBody>
                  <a:tcPr marL="39657" marR="3965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832625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403648" y="428604"/>
            <a:ext cx="7526070" cy="3385542"/>
          </a:xfrm>
          <a:prstGeom prst="rect">
            <a:avLst/>
          </a:prstGeom>
          <a:noFill/>
        </p:spPr>
        <p:txBody>
          <a:bodyPr wrap="square" rtlCol="0">
            <a:spAutoFit/>
          </a:bodyPr>
          <a:lstStyle/>
          <a:p>
            <a:pPr algn="ctr"/>
            <a:r>
              <a:rPr lang="pt-BR" sz="2800" b="1" dirty="0"/>
              <a:t>Distribuição percentual dos estudantes nos níveis de proficiência em Leitura da ANA</a:t>
            </a:r>
            <a:r>
              <a:rPr lang="pt-BR" sz="2800" b="1" dirty="0" smtClean="0"/>
              <a:t>, no </a:t>
            </a:r>
            <a:r>
              <a:rPr lang="pt-BR" sz="2800" b="1" dirty="0">
                <a:solidFill>
                  <a:srgbClr val="FF0000"/>
                </a:solidFill>
              </a:rPr>
              <a:t>Estado de São Paulo</a:t>
            </a:r>
            <a:r>
              <a:rPr lang="pt-BR" sz="2800" b="1" dirty="0">
                <a:solidFill>
                  <a:srgbClr val="00B050"/>
                </a:solidFill>
              </a:rPr>
              <a:t> </a:t>
            </a:r>
            <a:r>
              <a:rPr lang="pt-BR" sz="2800" b="1" dirty="0"/>
              <a:t>– 2013</a:t>
            </a:r>
            <a:endParaRPr lang="pt-BR" sz="2800" dirty="0"/>
          </a:p>
          <a:p>
            <a:r>
              <a:rPr lang="pt-BR" sz="2800" b="1" dirty="0"/>
              <a:t> </a:t>
            </a:r>
            <a:endParaRPr lang="pt-BR" sz="2800" dirty="0"/>
          </a:p>
          <a:p>
            <a:r>
              <a:rPr lang="pt-BR" sz="2800" b="1" dirty="0"/>
              <a:t> </a:t>
            </a:r>
            <a:endParaRPr lang="pt-BR" sz="2800" dirty="0"/>
          </a:p>
          <a:p>
            <a:r>
              <a:rPr lang="pt-BR" sz="2800" b="1" dirty="0" smtClean="0"/>
              <a:t> </a:t>
            </a:r>
            <a:r>
              <a:rPr lang="pt-BR" sz="2800" b="1" dirty="0"/>
              <a:t>  </a:t>
            </a:r>
            <a:endParaRPr lang="pt-BR" sz="2800" dirty="0"/>
          </a:p>
          <a:p>
            <a:r>
              <a:rPr lang="pt-BR" sz="2800" b="1" dirty="0"/>
              <a:t> </a:t>
            </a:r>
            <a:endParaRPr lang="pt-BR" sz="2800" dirty="0"/>
          </a:p>
          <a:p>
            <a:endParaRPr lang="pt-BR" dirty="0">
              <a:solidFill>
                <a:srgbClr val="00B0F0"/>
              </a:solidFill>
            </a:endParaRPr>
          </a:p>
        </p:txBody>
      </p:sp>
      <p:graphicFrame>
        <p:nvGraphicFramePr>
          <p:cNvPr id="7" name="Gráfico 6"/>
          <p:cNvGraphicFramePr/>
          <p:nvPr>
            <p:extLst>
              <p:ext uri="{D42A27DB-BD31-4B8C-83A1-F6EECF244321}">
                <p14:modId xmlns:p14="http://schemas.microsoft.com/office/powerpoint/2010/main" val="1184987318"/>
              </p:ext>
            </p:extLst>
          </p:nvPr>
        </p:nvGraphicFramePr>
        <p:xfrm>
          <a:off x="1187624" y="2088552"/>
          <a:ext cx="7272808" cy="42484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69471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ângulo de cantos arredondados 2"/>
          <p:cNvSpPr/>
          <p:nvPr/>
        </p:nvSpPr>
        <p:spPr>
          <a:xfrm>
            <a:off x="1547664" y="357166"/>
            <a:ext cx="3024336" cy="911594"/>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CaixaDeTexto 1"/>
          <p:cNvSpPr txBox="1"/>
          <p:nvPr/>
        </p:nvSpPr>
        <p:spPr>
          <a:xfrm>
            <a:off x="1547664" y="357166"/>
            <a:ext cx="7024864" cy="3754874"/>
          </a:xfrm>
          <a:prstGeom prst="rect">
            <a:avLst/>
          </a:prstGeom>
          <a:noFill/>
        </p:spPr>
        <p:txBody>
          <a:bodyPr wrap="square" rtlCol="0">
            <a:spAutoFit/>
          </a:bodyPr>
          <a:lstStyle/>
          <a:p>
            <a:r>
              <a:rPr lang="pt-BR" sz="4400" b="1" dirty="0"/>
              <a:t>Quadro 2</a:t>
            </a:r>
            <a:r>
              <a:rPr lang="pt-BR" sz="4400" b="1" dirty="0" smtClean="0"/>
              <a:t> </a:t>
            </a:r>
          </a:p>
          <a:p>
            <a:endParaRPr lang="pt-BR" sz="4400" b="1" dirty="0"/>
          </a:p>
          <a:p>
            <a:r>
              <a:rPr lang="pt-BR" sz="4400" b="1" dirty="0" smtClean="0"/>
              <a:t>Interpretação </a:t>
            </a:r>
            <a:r>
              <a:rPr lang="pt-BR" sz="4400" b="1" dirty="0"/>
              <a:t>pedagógica da escala de </a:t>
            </a:r>
            <a:r>
              <a:rPr lang="pt-BR" sz="4400" b="1" dirty="0">
                <a:solidFill>
                  <a:srgbClr val="FF0000"/>
                </a:solidFill>
              </a:rPr>
              <a:t>Leitura</a:t>
            </a:r>
            <a:r>
              <a:rPr lang="pt-BR" sz="4400" b="1" dirty="0"/>
              <a:t> na edição da ANA de </a:t>
            </a:r>
            <a:r>
              <a:rPr lang="pt-BR" sz="4400" b="1" dirty="0">
                <a:solidFill>
                  <a:srgbClr val="0070C0"/>
                </a:solidFill>
              </a:rPr>
              <a:t>2014</a:t>
            </a:r>
            <a:endParaRPr lang="pt-BR" sz="4400" dirty="0">
              <a:solidFill>
                <a:srgbClr val="0070C0"/>
              </a:solidFill>
            </a:endParaRPr>
          </a:p>
          <a:p>
            <a:endParaRPr lang="pt-BR" dirty="0"/>
          </a:p>
        </p:txBody>
      </p:sp>
    </p:spTree>
    <p:extLst>
      <p:ext uri="{BB962C8B-B14F-4D97-AF65-F5344CB8AC3E}">
        <p14:creationId xmlns:p14="http://schemas.microsoft.com/office/powerpoint/2010/main" val="33206681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extLst>
              <p:ext uri="{D42A27DB-BD31-4B8C-83A1-F6EECF244321}">
                <p14:modId xmlns:p14="http://schemas.microsoft.com/office/powerpoint/2010/main" val="54073821"/>
              </p:ext>
            </p:extLst>
          </p:nvPr>
        </p:nvGraphicFramePr>
        <p:xfrm>
          <a:off x="107504" y="142852"/>
          <a:ext cx="8965058" cy="6730008"/>
        </p:xfrm>
        <a:graphic>
          <a:graphicData uri="http://schemas.openxmlformats.org/drawingml/2006/table">
            <a:tbl>
              <a:tblPr/>
              <a:tblGrid>
                <a:gridCol w="936104"/>
                <a:gridCol w="8028954"/>
              </a:tblGrid>
              <a:tr h="138139">
                <a:tc>
                  <a:txBody>
                    <a:bodyPr/>
                    <a:lstStyle/>
                    <a:p>
                      <a:pPr algn="ctr">
                        <a:lnSpc>
                          <a:spcPct val="115000"/>
                        </a:lnSpc>
                        <a:spcAft>
                          <a:spcPts val="0"/>
                        </a:spcAft>
                      </a:pPr>
                      <a:r>
                        <a:rPr lang="pt-BR" sz="1200" b="1" dirty="0">
                          <a:solidFill>
                            <a:srgbClr val="000000"/>
                          </a:solidFill>
                          <a:latin typeface="Calibri-Bold"/>
                          <a:ea typeface="Calibri"/>
                          <a:cs typeface="Calibri-Bold"/>
                        </a:rPr>
                        <a:t>Níveis</a:t>
                      </a:r>
                      <a:endParaRPr lang="pt-BR" sz="1200" dirty="0">
                        <a:latin typeface="Calibri"/>
                        <a:ea typeface="Calibri"/>
                        <a:cs typeface="Times New Roman"/>
                      </a:endParaRPr>
                    </a:p>
                  </a:txBody>
                  <a:tcPr marL="34347" marR="343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pt-BR" sz="1200" b="1">
                          <a:solidFill>
                            <a:srgbClr val="000000"/>
                          </a:solidFill>
                          <a:latin typeface="Calibri-Bold"/>
                          <a:ea typeface="Calibri"/>
                          <a:cs typeface="Calibri-Bold"/>
                        </a:rPr>
                        <a:t>Descrição</a:t>
                      </a:r>
                      <a:endParaRPr lang="pt-BR" sz="1200">
                        <a:latin typeface="Calibri"/>
                        <a:ea typeface="Calibri"/>
                        <a:cs typeface="Times New Roman"/>
                      </a:endParaRPr>
                    </a:p>
                  </a:txBody>
                  <a:tcPr marL="34347" marR="343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365">
                <a:tc>
                  <a:txBody>
                    <a:bodyPr/>
                    <a:lstStyle/>
                    <a:p>
                      <a:pPr algn="ctr">
                        <a:lnSpc>
                          <a:spcPct val="100000"/>
                        </a:lnSpc>
                        <a:spcAft>
                          <a:spcPts val="0"/>
                        </a:spcAft>
                      </a:pPr>
                      <a:r>
                        <a:rPr lang="pt-BR" sz="1200" b="1" dirty="0" smtClean="0">
                          <a:latin typeface="Calibri-Bold"/>
                          <a:ea typeface="Calibri"/>
                          <a:cs typeface="Calibri-Bold"/>
                        </a:rPr>
                        <a:t>Nível </a:t>
                      </a:r>
                      <a:r>
                        <a:rPr lang="pt-BR" sz="1200" b="1" dirty="0">
                          <a:latin typeface="Calibri-Bold"/>
                          <a:ea typeface="Calibri"/>
                          <a:cs typeface="Calibri-Bold"/>
                        </a:rPr>
                        <a:t>1</a:t>
                      </a:r>
                      <a:endParaRPr lang="pt-BR" sz="1200" dirty="0">
                        <a:latin typeface="Calibri"/>
                        <a:ea typeface="Calibri"/>
                        <a:cs typeface="Times New Roman"/>
                      </a:endParaRPr>
                    </a:p>
                    <a:p>
                      <a:pPr algn="ctr">
                        <a:lnSpc>
                          <a:spcPct val="100000"/>
                        </a:lnSpc>
                        <a:spcAft>
                          <a:spcPts val="0"/>
                        </a:spcAft>
                      </a:pPr>
                      <a:r>
                        <a:rPr lang="pt-BR" sz="1200" dirty="0">
                          <a:latin typeface="Calibri"/>
                          <a:ea typeface="Calibri"/>
                          <a:cs typeface="Calibri"/>
                        </a:rPr>
                        <a:t>(até 425</a:t>
                      </a:r>
                      <a:endParaRPr lang="pt-BR" sz="1200" dirty="0">
                        <a:latin typeface="Calibri"/>
                        <a:ea typeface="Calibri"/>
                        <a:cs typeface="Times New Roman"/>
                      </a:endParaRPr>
                    </a:p>
                    <a:p>
                      <a:pPr algn="ctr">
                        <a:lnSpc>
                          <a:spcPct val="100000"/>
                        </a:lnSpc>
                        <a:spcAft>
                          <a:spcPts val="0"/>
                        </a:spcAft>
                      </a:pPr>
                      <a:r>
                        <a:rPr lang="pt-BR" sz="1200" dirty="0">
                          <a:latin typeface="Calibri"/>
                          <a:ea typeface="Calibri"/>
                          <a:cs typeface="Calibri"/>
                        </a:rPr>
                        <a:t>pontos)</a:t>
                      </a:r>
                      <a:endParaRPr lang="pt-BR" sz="1200" dirty="0">
                        <a:latin typeface="Calibri"/>
                        <a:ea typeface="Calibri"/>
                        <a:cs typeface="Times New Roman"/>
                      </a:endParaRPr>
                    </a:p>
                  </a:txBody>
                  <a:tcPr marL="34347" marR="343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200" dirty="0" smtClean="0">
                          <a:solidFill>
                            <a:schemeClr val="tx1"/>
                          </a:solidFill>
                          <a:latin typeface="Calibri-Light"/>
                          <a:ea typeface="Calibri"/>
                          <a:cs typeface="Calibri-Light"/>
                        </a:rPr>
                        <a:t>Neste </a:t>
                      </a:r>
                      <a:r>
                        <a:rPr lang="pt-BR" sz="1200" dirty="0">
                          <a:solidFill>
                            <a:schemeClr val="tx1"/>
                          </a:solidFill>
                          <a:latin typeface="Calibri-Light"/>
                          <a:ea typeface="Calibri"/>
                          <a:cs typeface="Calibri-Light"/>
                        </a:rPr>
                        <a:t>nível, os estudantes provavelmente são capazes de:</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Ler palavras com estrutura silábica canônica, não canônica e, ainda, que </a:t>
                      </a:r>
                      <a:r>
                        <a:rPr lang="pt-BR" sz="1200" dirty="0" smtClean="0">
                          <a:solidFill>
                            <a:schemeClr val="tx1"/>
                          </a:solidFill>
                          <a:latin typeface="Calibri-Light"/>
                          <a:ea typeface="Calibri"/>
                          <a:cs typeface="Calibri-Light"/>
                        </a:rPr>
                        <a:t>alternem sílabas </a:t>
                      </a:r>
                      <a:r>
                        <a:rPr lang="pt-BR" sz="1200" dirty="0">
                          <a:solidFill>
                            <a:schemeClr val="tx1"/>
                          </a:solidFill>
                          <a:latin typeface="Calibri-Light"/>
                          <a:ea typeface="Calibri"/>
                          <a:cs typeface="Calibri-Light"/>
                        </a:rPr>
                        <a:t>canônicas e não canônicas.</a:t>
                      </a:r>
                      <a:endParaRPr lang="pt-BR" sz="1200" dirty="0">
                        <a:solidFill>
                          <a:schemeClr val="tx1"/>
                        </a:solidFill>
                        <a:latin typeface="Calibri"/>
                        <a:ea typeface="Calibri"/>
                        <a:cs typeface="Times New Roman"/>
                      </a:endParaRPr>
                    </a:p>
                  </a:txBody>
                  <a:tcPr marL="34347" marR="343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82520">
                <a:tc>
                  <a:txBody>
                    <a:bodyPr/>
                    <a:lstStyle/>
                    <a:p>
                      <a:pPr algn="ctr">
                        <a:lnSpc>
                          <a:spcPct val="115000"/>
                        </a:lnSpc>
                        <a:spcAft>
                          <a:spcPts val="0"/>
                        </a:spcAft>
                      </a:pPr>
                      <a:endParaRPr lang="pt-BR" sz="1200" dirty="0">
                        <a:latin typeface="Calibri"/>
                        <a:ea typeface="Calibri"/>
                        <a:cs typeface="Times New Roman"/>
                      </a:endParaRPr>
                    </a:p>
                    <a:p>
                      <a:pPr algn="ctr">
                        <a:lnSpc>
                          <a:spcPct val="115000"/>
                        </a:lnSpc>
                        <a:spcAft>
                          <a:spcPts val="0"/>
                        </a:spcAft>
                      </a:pPr>
                      <a:r>
                        <a:rPr lang="pt-BR" sz="1200" b="1" dirty="0">
                          <a:latin typeface="Calibri-Bold"/>
                          <a:ea typeface="Calibri"/>
                          <a:cs typeface="Calibri-Bold"/>
                        </a:rPr>
                        <a:t>Nível 2</a:t>
                      </a:r>
                      <a:endParaRPr lang="pt-BR" sz="1200" dirty="0">
                        <a:latin typeface="Calibri"/>
                        <a:ea typeface="Calibri"/>
                        <a:cs typeface="Times New Roman"/>
                      </a:endParaRPr>
                    </a:p>
                    <a:p>
                      <a:pPr algn="ctr">
                        <a:lnSpc>
                          <a:spcPct val="115000"/>
                        </a:lnSpc>
                        <a:spcAft>
                          <a:spcPts val="0"/>
                        </a:spcAft>
                      </a:pPr>
                      <a:r>
                        <a:rPr lang="pt-BR" sz="1200" dirty="0">
                          <a:latin typeface="Calibri"/>
                          <a:ea typeface="Calibri"/>
                          <a:cs typeface="Calibri"/>
                        </a:rPr>
                        <a:t>(maior</a:t>
                      </a:r>
                      <a:endParaRPr lang="pt-BR" sz="1200" dirty="0">
                        <a:latin typeface="Calibri"/>
                        <a:ea typeface="Calibri"/>
                        <a:cs typeface="Times New Roman"/>
                      </a:endParaRPr>
                    </a:p>
                    <a:p>
                      <a:pPr algn="ctr">
                        <a:lnSpc>
                          <a:spcPct val="115000"/>
                        </a:lnSpc>
                        <a:spcAft>
                          <a:spcPts val="0"/>
                        </a:spcAft>
                      </a:pPr>
                      <a:r>
                        <a:rPr lang="pt-BR" sz="1200" dirty="0">
                          <a:latin typeface="Calibri"/>
                          <a:ea typeface="Calibri"/>
                          <a:cs typeface="Calibri"/>
                        </a:rPr>
                        <a:t>que 425</a:t>
                      </a:r>
                      <a:endParaRPr lang="pt-BR" sz="1200" dirty="0">
                        <a:latin typeface="Calibri"/>
                        <a:ea typeface="Calibri"/>
                        <a:cs typeface="Times New Roman"/>
                      </a:endParaRPr>
                    </a:p>
                    <a:p>
                      <a:pPr algn="ctr">
                        <a:lnSpc>
                          <a:spcPct val="115000"/>
                        </a:lnSpc>
                        <a:spcAft>
                          <a:spcPts val="0"/>
                        </a:spcAft>
                      </a:pPr>
                      <a:r>
                        <a:rPr lang="pt-BR" sz="1200" dirty="0">
                          <a:latin typeface="Calibri"/>
                          <a:ea typeface="Calibri"/>
                          <a:cs typeface="Calibri"/>
                        </a:rPr>
                        <a:t>até 525</a:t>
                      </a:r>
                      <a:endParaRPr lang="pt-BR" sz="1200" dirty="0">
                        <a:latin typeface="Calibri"/>
                        <a:ea typeface="Calibri"/>
                        <a:cs typeface="Times New Roman"/>
                      </a:endParaRPr>
                    </a:p>
                    <a:p>
                      <a:pPr algn="ctr">
                        <a:lnSpc>
                          <a:spcPct val="115000"/>
                        </a:lnSpc>
                        <a:spcAft>
                          <a:spcPts val="0"/>
                        </a:spcAft>
                      </a:pPr>
                      <a:r>
                        <a:rPr lang="pt-BR" sz="1200" dirty="0">
                          <a:latin typeface="Calibri"/>
                          <a:ea typeface="Calibri"/>
                          <a:cs typeface="Calibri"/>
                        </a:rPr>
                        <a:t>pontos)</a:t>
                      </a:r>
                      <a:endParaRPr lang="pt-BR" sz="1200" dirty="0">
                        <a:latin typeface="Calibri"/>
                        <a:ea typeface="Calibri"/>
                        <a:cs typeface="Times New Roman"/>
                      </a:endParaRPr>
                    </a:p>
                  </a:txBody>
                  <a:tcPr marL="34347" marR="343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200" dirty="0" smtClean="0">
                          <a:solidFill>
                            <a:schemeClr val="tx1"/>
                          </a:solidFill>
                          <a:latin typeface="Calibri-Light"/>
                          <a:ea typeface="Calibri"/>
                          <a:cs typeface="Calibri-Light"/>
                        </a:rPr>
                        <a:t>Além </a:t>
                      </a:r>
                      <a:r>
                        <a:rPr lang="pt-BR" sz="1200" dirty="0">
                          <a:solidFill>
                            <a:schemeClr val="tx1"/>
                          </a:solidFill>
                          <a:latin typeface="Calibri-Light"/>
                          <a:ea typeface="Calibri"/>
                          <a:cs typeface="Calibri-Light"/>
                        </a:rPr>
                        <a:t>das habilidades descritas no nível anterior, os estudantes provavelmente </a:t>
                      </a:r>
                      <a:r>
                        <a:rPr lang="pt-BR" sz="1200" dirty="0" smtClean="0">
                          <a:solidFill>
                            <a:schemeClr val="tx1"/>
                          </a:solidFill>
                          <a:latin typeface="Calibri-Light"/>
                          <a:ea typeface="Calibri"/>
                          <a:cs typeface="Calibri-Light"/>
                        </a:rPr>
                        <a:t>são capazes </a:t>
                      </a:r>
                      <a:r>
                        <a:rPr lang="pt-BR" sz="1200" dirty="0">
                          <a:solidFill>
                            <a:schemeClr val="tx1"/>
                          </a:solidFill>
                          <a:latin typeface="Calibri-Light"/>
                          <a:ea typeface="Calibri"/>
                          <a:cs typeface="Calibri-Light"/>
                        </a:rPr>
                        <a:t>de:</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Localizar informações explícitas em textos curtos como piada, </a:t>
                      </a:r>
                      <a:r>
                        <a:rPr lang="pt-BR" sz="1200" dirty="0" err="1">
                          <a:solidFill>
                            <a:schemeClr val="tx1"/>
                          </a:solidFill>
                          <a:latin typeface="Calibri-Light"/>
                          <a:ea typeface="Calibri"/>
                          <a:cs typeface="Calibri-Light"/>
                        </a:rPr>
                        <a:t>parlenda</a:t>
                      </a:r>
                      <a:r>
                        <a:rPr lang="pt-BR" sz="1200" dirty="0">
                          <a:solidFill>
                            <a:schemeClr val="tx1"/>
                          </a:solidFill>
                          <a:latin typeface="Calibri-Light"/>
                          <a:ea typeface="Calibri"/>
                          <a:cs typeface="Calibri-Light"/>
                        </a:rPr>
                        <a:t>, poema</a:t>
                      </a:r>
                      <a:r>
                        <a:rPr lang="pt-BR" sz="1200" dirty="0" smtClean="0">
                          <a:solidFill>
                            <a:schemeClr val="tx1"/>
                          </a:solidFill>
                          <a:latin typeface="Calibri-Light"/>
                          <a:ea typeface="Calibri"/>
                          <a:cs typeface="Calibri-Light"/>
                        </a:rPr>
                        <a:t>, quadrinho</a:t>
                      </a:r>
                      <a:r>
                        <a:rPr lang="pt-BR" sz="1200" dirty="0">
                          <a:solidFill>
                            <a:schemeClr val="tx1"/>
                          </a:solidFill>
                          <a:latin typeface="Calibri-Light"/>
                          <a:ea typeface="Calibri"/>
                          <a:cs typeface="Calibri-Light"/>
                        </a:rPr>
                        <a:t>, fragmentos de narrativas e de curiosidade científica; em textos de </a:t>
                      </a:r>
                      <a:r>
                        <a:rPr lang="pt-BR" sz="1200" dirty="0" smtClean="0">
                          <a:solidFill>
                            <a:schemeClr val="tx1"/>
                          </a:solidFill>
                          <a:latin typeface="Calibri-Light"/>
                          <a:ea typeface="Calibri"/>
                          <a:cs typeface="Calibri-Light"/>
                        </a:rPr>
                        <a:t>maior extensão</a:t>
                      </a:r>
                      <a:r>
                        <a:rPr lang="pt-BR" sz="1200" dirty="0">
                          <a:solidFill>
                            <a:schemeClr val="tx1"/>
                          </a:solidFill>
                          <a:latin typeface="Calibri-Light"/>
                          <a:ea typeface="Calibri"/>
                          <a:cs typeface="Calibri-Light"/>
                        </a:rPr>
                        <a:t>, quando a informação está localizada na primeira linha do texto;</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Reconhecer a finalidade de texto, como convite, cartaz, receita, bilhete, anúncio, com ou sem apoio de imagem;</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Identificar assunto de um cartaz apresentado em sua forma original e ainda em textos cujo assunto pode ser identificado no título ou na primeira linha;</a:t>
                      </a:r>
                      <a:endParaRPr lang="pt-BR" sz="1200" dirty="0">
                        <a:solidFill>
                          <a:schemeClr val="tx1"/>
                        </a:solidFill>
                        <a:latin typeface="Calibri"/>
                        <a:ea typeface="Calibri"/>
                        <a:cs typeface="Times New Roman"/>
                      </a:endParaRPr>
                    </a:p>
                    <a:p>
                      <a:pPr>
                        <a:lnSpc>
                          <a:spcPct val="115000"/>
                        </a:lnSpc>
                        <a:spcAft>
                          <a:spcPts val="0"/>
                        </a:spcAft>
                      </a:pPr>
                      <a:r>
                        <a:rPr lang="pt-BR" sz="1200" dirty="0" smtClean="0">
                          <a:solidFill>
                            <a:schemeClr val="tx1"/>
                          </a:solidFill>
                          <a:latin typeface="Calibri-Light"/>
                          <a:ea typeface="Calibri"/>
                          <a:cs typeface="Calibri-Light"/>
                        </a:rPr>
                        <a:t>- Inferir </a:t>
                      </a:r>
                      <a:r>
                        <a:rPr lang="pt-BR" sz="1200" dirty="0">
                          <a:solidFill>
                            <a:schemeClr val="tx1"/>
                          </a:solidFill>
                          <a:latin typeface="Calibri-Light"/>
                          <a:ea typeface="Calibri"/>
                          <a:cs typeface="Calibri-Light"/>
                        </a:rPr>
                        <a:t>sentido em piada e em história em quadrinhos que articula linguagem verbal e não verbal</a:t>
                      </a:r>
                      <a:r>
                        <a:rPr lang="pt-BR" sz="1200" dirty="0" smtClean="0">
                          <a:solidFill>
                            <a:schemeClr val="tx1"/>
                          </a:solidFill>
                          <a:latin typeface="Calibri-Light"/>
                          <a:ea typeface="Calibri"/>
                          <a:cs typeface="Calibri-Light"/>
                        </a:rPr>
                        <a:t>.</a:t>
                      </a:r>
                      <a:endParaRPr lang="pt-BR" sz="1200" dirty="0">
                        <a:solidFill>
                          <a:schemeClr val="tx1"/>
                        </a:solidFill>
                        <a:latin typeface="Calibri"/>
                        <a:ea typeface="Calibri"/>
                        <a:cs typeface="Times New Roman"/>
                      </a:endParaRPr>
                    </a:p>
                  </a:txBody>
                  <a:tcPr marL="34347" marR="343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63886">
                <a:tc>
                  <a:txBody>
                    <a:bodyPr/>
                    <a:lstStyle/>
                    <a:p>
                      <a:pPr algn="ctr">
                        <a:lnSpc>
                          <a:spcPct val="115000"/>
                        </a:lnSpc>
                        <a:spcAft>
                          <a:spcPts val="0"/>
                        </a:spcAft>
                      </a:pPr>
                      <a:endParaRPr lang="pt-BR" sz="1200" dirty="0">
                        <a:latin typeface="Calibri"/>
                        <a:ea typeface="Calibri"/>
                        <a:cs typeface="Times New Roman"/>
                      </a:endParaRPr>
                    </a:p>
                    <a:p>
                      <a:pPr algn="ctr">
                        <a:lnSpc>
                          <a:spcPct val="115000"/>
                        </a:lnSpc>
                        <a:spcAft>
                          <a:spcPts val="0"/>
                        </a:spcAft>
                      </a:pPr>
                      <a:r>
                        <a:rPr lang="pt-BR" sz="1200" b="1" dirty="0">
                          <a:latin typeface="Calibri-Bold"/>
                          <a:ea typeface="Calibri"/>
                          <a:cs typeface="Calibri-Bold"/>
                        </a:rPr>
                        <a:t>Nível 3</a:t>
                      </a:r>
                      <a:endParaRPr lang="pt-BR" sz="1200" dirty="0">
                        <a:latin typeface="Calibri"/>
                        <a:ea typeface="Calibri"/>
                        <a:cs typeface="Times New Roman"/>
                      </a:endParaRPr>
                    </a:p>
                    <a:p>
                      <a:pPr algn="ctr">
                        <a:lnSpc>
                          <a:spcPct val="115000"/>
                        </a:lnSpc>
                        <a:spcAft>
                          <a:spcPts val="0"/>
                        </a:spcAft>
                      </a:pPr>
                      <a:r>
                        <a:rPr lang="pt-BR" sz="1200" dirty="0">
                          <a:latin typeface="Calibri"/>
                          <a:ea typeface="Calibri"/>
                          <a:cs typeface="Calibri"/>
                        </a:rPr>
                        <a:t>(maior</a:t>
                      </a:r>
                      <a:endParaRPr lang="pt-BR" sz="1200" dirty="0">
                        <a:latin typeface="Calibri"/>
                        <a:ea typeface="Calibri"/>
                        <a:cs typeface="Times New Roman"/>
                      </a:endParaRPr>
                    </a:p>
                    <a:p>
                      <a:pPr algn="ctr">
                        <a:lnSpc>
                          <a:spcPct val="115000"/>
                        </a:lnSpc>
                        <a:spcAft>
                          <a:spcPts val="0"/>
                        </a:spcAft>
                      </a:pPr>
                      <a:r>
                        <a:rPr lang="pt-BR" sz="1200" dirty="0">
                          <a:latin typeface="Calibri"/>
                          <a:ea typeface="Calibri"/>
                          <a:cs typeface="Calibri"/>
                        </a:rPr>
                        <a:t>que 525</a:t>
                      </a:r>
                      <a:endParaRPr lang="pt-BR" sz="1200" dirty="0">
                        <a:latin typeface="Calibri"/>
                        <a:ea typeface="Calibri"/>
                        <a:cs typeface="Times New Roman"/>
                      </a:endParaRPr>
                    </a:p>
                    <a:p>
                      <a:pPr algn="ctr">
                        <a:lnSpc>
                          <a:spcPct val="115000"/>
                        </a:lnSpc>
                        <a:spcAft>
                          <a:spcPts val="0"/>
                        </a:spcAft>
                      </a:pPr>
                      <a:r>
                        <a:rPr lang="pt-BR" sz="1200" dirty="0">
                          <a:latin typeface="Calibri"/>
                          <a:ea typeface="Calibri"/>
                          <a:cs typeface="Calibri"/>
                        </a:rPr>
                        <a:t>até 625</a:t>
                      </a:r>
                      <a:endParaRPr lang="pt-BR" sz="1200" dirty="0">
                        <a:latin typeface="Calibri"/>
                        <a:ea typeface="Calibri"/>
                        <a:cs typeface="Times New Roman"/>
                      </a:endParaRPr>
                    </a:p>
                    <a:p>
                      <a:pPr algn="ctr">
                        <a:lnSpc>
                          <a:spcPct val="115000"/>
                        </a:lnSpc>
                        <a:spcAft>
                          <a:spcPts val="0"/>
                        </a:spcAft>
                      </a:pPr>
                      <a:r>
                        <a:rPr lang="pt-BR" sz="1200" dirty="0">
                          <a:latin typeface="Calibri"/>
                          <a:ea typeface="Calibri"/>
                          <a:cs typeface="Calibri"/>
                        </a:rPr>
                        <a:t>pontos)</a:t>
                      </a:r>
                      <a:endParaRPr lang="pt-BR" sz="1200" dirty="0">
                        <a:latin typeface="Calibri"/>
                        <a:ea typeface="Calibri"/>
                        <a:cs typeface="Times New Roman"/>
                      </a:endParaRPr>
                    </a:p>
                  </a:txBody>
                  <a:tcPr marL="34347" marR="343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200" dirty="0" smtClean="0">
                          <a:solidFill>
                            <a:schemeClr val="tx1"/>
                          </a:solidFill>
                          <a:latin typeface="Calibri-Light"/>
                          <a:ea typeface="Calibri"/>
                          <a:cs typeface="Calibri-Light"/>
                        </a:rPr>
                        <a:t>Além </a:t>
                      </a:r>
                      <a:r>
                        <a:rPr lang="pt-BR" sz="1200" dirty="0">
                          <a:solidFill>
                            <a:schemeClr val="tx1"/>
                          </a:solidFill>
                          <a:latin typeface="Calibri-Light"/>
                          <a:ea typeface="Calibri"/>
                          <a:cs typeface="Calibri-Light"/>
                        </a:rPr>
                        <a:t>das habilidades descritas nos níveis anteriores, os estudantes provavelmente são capazes de:</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Localizar informação explícita em textos de maior extensão, como fragmento </a:t>
                      </a:r>
                      <a:r>
                        <a:rPr lang="pt-BR" sz="1200" dirty="0" smtClean="0">
                          <a:solidFill>
                            <a:schemeClr val="tx1"/>
                          </a:solidFill>
                          <a:latin typeface="Calibri-Light"/>
                          <a:ea typeface="Calibri"/>
                          <a:cs typeface="Calibri-Light"/>
                        </a:rPr>
                        <a:t>de literatura </a:t>
                      </a:r>
                      <a:r>
                        <a:rPr lang="pt-BR" sz="1200" dirty="0">
                          <a:solidFill>
                            <a:schemeClr val="tx1"/>
                          </a:solidFill>
                          <a:latin typeface="Calibri-Light"/>
                          <a:ea typeface="Calibri"/>
                          <a:cs typeface="Calibri-Light"/>
                        </a:rPr>
                        <a:t>infantil, lenda, cantiga folclórica e poema, quando a informação está localizada no meio ou ao final do texto;</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Identificar o referente de um pronome pessoal do caso reto em textos como tirinha e poema narrativo;</a:t>
                      </a:r>
                      <a:endParaRPr lang="pt-BR" sz="1200" dirty="0">
                        <a:solidFill>
                          <a:schemeClr val="tx1"/>
                        </a:solidFill>
                        <a:latin typeface="Calibri"/>
                        <a:ea typeface="Calibri"/>
                        <a:cs typeface="Times New Roman"/>
                      </a:endParaRPr>
                    </a:p>
                    <a:p>
                      <a:pPr>
                        <a:lnSpc>
                          <a:spcPct val="115000"/>
                        </a:lnSpc>
                        <a:spcAft>
                          <a:spcPts val="0"/>
                        </a:spcAft>
                        <a:buFontTx/>
                        <a:buChar char="-"/>
                      </a:pPr>
                      <a:r>
                        <a:rPr lang="pt-BR" sz="1200" dirty="0" smtClean="0">
                          <a:solidFill>
                            <a:schemeClr val="tx1"/>
                          </a:solidFill>
                          <a:latin typeface="Calibri-Light"/>
                          <a:ea typeface="Calibri"/>
                          <a:cs typeface="Calibri-Light"/>
                        </a:rPr>
                        <a:t>Inferir </a:t>
                      </a:r>
                      <a:r>
                        <a:rPr lang="pt-BR" sz="1200" dirty="0">
                          <a:solidFill>
                            <a:schemeClr val="tx1"/>
                          </a:solidFill>
                          <a:latin typeface="Calibri-Light"/>
                          <a:ea typeface="Calibri"/>
                          <a:cs typeface="Calibri-Light"/>
                        </a:rPr>
                        <a:t>relação de causa e </a:t>
                      </a:r>
                      <a:r>
                        <a:rPr lang="pt-BR" sz="1200" dirty="0" err="1">
                          <a:solidFill>
                            <a:schemeClr val="tx1"/>
                          </a:solidFill>
                          <a:latin typeface="Calibri-Light"/>
                          <a:ea typeface="Calibri"/>
                          <a:cs typeface="Calibri-Light"/>
                        </a:rPr>
                        <a:t>consequência</a:t>
                      </a:r>
                      <a:r>
                        <a:rPr lang="pt-BR" sz="1200" dirty="0">
                          <a:solidFill>
                            <a:schemeClr val="tx1"/>
                          </a:solidFill>
                          <a:latin typeface="Calibri-Light"/>
                          <a:ea typeface="Calibri"/>
                          <a:cs typeface="Calibri-Light"/>
                        </a:rPr>
                        <a:t> em textos </a:t>
                      </a:r>
                      <a:r>
                        <a:rPr lang="pt-BR" sz="1200" b="1" dirty="0">
                          <a:solidFill>
                            <a:schemeClr val="tx1"/>
                          </a:solidFill>
                          <a:latin typeface="Calibri-Light"/>
                          <a:ea typeface="Calibri"/>
                          <a:cs typeface="Calibri-Light"/>
                        </a:rPr>
                        <a:t>exclusivamente verbais</a:t>
                      </a:r>
                      <a:r>
                        <a:rPr lang="pt-BR" sz="1200" dirty="0">
                          <a:solidFill>
                            <a:schemeClr val="tx1"/>
                          </a:solidFill>
                          <a:latin typeface="Calibri-Light"/>
                          <a:ea typeface="Calibri"/>
                          <a:cs typeface="Calibri-Light"/>
                        </a:rPr>
                        <a:t> – piada, fábula, fragmentos de textos de literatura infantil e texto de curiosidade científica – com base na progressão textual; e </a:t>
                      </a:r>
                      <a:r>
                        <a:rPr lang="pt-BR" sz="1200" b="1" dirty="0">
                          <a:solidFill>
                            <a:schemeClr val="tx1"/>
                          </a:solidFill>
                          <a:latin typeface="Calibri-Light"/>
                          <a:ea typeface="Calibri"/>
                          <a:cs typeface="Calibri-Light"/>
                        </a:rPr>
                        <a:t>em textos que articulam a linguagem verbal e não verbal</a:t>
                      </a:r>
                      <a:r>
                        <a:rPr lang="pt-BR" sz="1200" dirty="0">
                          <a:solidFill>
                            <a:schemeClr val="tx1"/>
                          </a:solidFill>
                          <a:latin typeface="Calibri-Light"/>
                          <a:ea typeface="Calibri"/>
                          <a:cs typeface="Calibri-Light"/>
                        </a:rPr>
                        <a:t> – tirinha; sentido em história em quadrinhos </a:t>
                      </a:r>
                      <a:r>
                        <a:rPr lang="pt-BR" sz="1200" b="1" dirty="0">
                          <a:solidFill>
                            <a:schemeClr val="tx1"/>
                          </a:solidFill>
                          <a:latin typeface="Calibri-Light"/>
                          <a:ea typeface="Calibri"/>
                          <a:cs typeface="Calibri-Light"/>
                        </a:rPr>
                        <a:t>que articula linguagem verbal e não verbal</a:t>
                      </a:r>
                      <a:r>
                        <a:rPr lang="pt-BR" sz="1200" dirty="0">
                          <a:solidFill>
                            <a:schemeClr val="tx1"/>
                          </a:solidFill>
                          <a:latin typeface="Calibri-Light"/>
                          <a:ea typeface="Calibri"/>
                          <a:cs typeface="Calibri-Light"/>
                        </a:rPr>
                        <a:t> com vocabulário específico de textos de divulgação científica ou que exige conhecimento intertextual de narrativas infantis; assunto de texto de extensão média de divulgação científica para crianças, com base nos elementos que aparecem no início do texto; significado de expressão de linguagem figurada em textos, como poema narrativo, fragmentos de literatura infantil, de curiosidade científica e tirinha</a:t>
                      </a:r>
                      <a:r>
                        <a:rPr lang="pt-BR" sz="1200" dirty="0" smtClean="0">
                          <a:solidFill>
                            <a:schemeClr val="tx1"/>
                          </a:solidFill>
                          <a:latin typeface="Calibri-Light"/>
                          <a:ea typeface="Calibri"/>
                          <a:cs typeface="Calibri-Light"/>
                        </a:rPr>
                        <a:t>.</a:t>
                      </a:r>
                    </a:p>
                    <a:p>
                      <a:pPr>
                        <a:lnSpc>
                          <a:spcPct val="115000"/>
                        </a:lnSpc>
                        <a:spcAft>
                          <a:spcPts val="0"/>
                        </a:spcAft>
                        <a:buFontTx/>
                        <a:buChar char="-"/>
                      </a:pPr>
                      <a:endParaRPr lang="pt-BR" sz="1200" dirty="0">
                        <a:solidFill>
                          <a:schemeClr val="tx1"/>
                        </a:solidFill>
                        <a:latin typeface="Calibri"/>
                        <a:ea typeface="Calibri"/>
                        <a:cs typeface="Times New Roman"/>
                      </a:endParaRPr>
                    </a:p>
                  </a:txBody>
                  <a:tcPr marL="34347" marR="343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19543">
                <a:tc>
                  <a:txBody>
                    <a:bodyPr/>
                    <a:lstStyle/>
                    <a:p>
                      <a:pPr algn="ctr">
                        <a:lnSpc>
                          <a:spcPct val="115000"/>
                        </a:lnSpc>
                        <a:spcAft>
                          <a:spcPts val="0"/>
                        </a:spcAft>
                      </a:pPr>
                      <a:endParaRPr lang="pt-BR" sz="1200" dirty="0">
                        <a:latin typeface="Calibri"/>
                        <a:ea typeface="Calibri"/>
                        <a:cs typeface="Times New Roman"/>
                      </a:endParaRPr>
                    </a:p>
                    <a:p>
                      <a:pPr algn="ctr">
                        <a:lnSpc>
                          <a:spcPct val="115000"/>
                        </a:lnSpc>
                        <a:spcAft>
                          <a:spcPts val="0"/>
                        </a:spcAft>
                      </a:pPr>
                      <a:r>
                        <a:rPr lang="pt-BR" sz="1200" b="1" dirty="0">
                          <a:latin typeface="Calibri-Bold"/>
                          <a:ea typeface="Calibri"/>
                          <a:cs typeface="Calibri-Bold"/>
                        </a:rPr>
                        <a:t>Nível 4</a:t>
                      </a:r>
                      <a:endParaRPr lang="pt-BR" sz="1200" dirty="0">
                        <a:latin typeface="Calibri"/>
                        <a:ea typeface="Calibri"/>
                        <a:cs typeface="Times New Roman"/>
                      </a:endParaRPr>
                    </a:p>
                    <a:p>
                      <a:pPr algn="ctr">
                        <a:lnSpc>
                          <a:spcPct val="115000"/>
                        </a:lnSpc>
                        <a:spcAft>
                          <a:spcPts val="0"/>
                        </a:spcAft>
                      </a:pPr>
                      <a:r>
                        <a:rPr lang="pt-BR" sz="1200" dirty="0">
                          <a:latin typeface="Calibri"/>
                          <a:ea typeface="Calibri"/>
                          <a:cs typeface="Calibri"/>
                        </a:rPr>
                        <a:t>(maior</a:t>
                      </a:r>
                      <a:endParaRPr lang="pt-BR" sz="1200" dirty="0">
                        <a:latin typeface="Calibri"/>
                        <a:ea typeface="Calibri"/>
                        <a:cs typeface="Times New Roman"/>
                      </a:endParaRPr>
                    </a:p>
                    <a:p>
                      <a:pPr algn="ctr">
                        <a:lnSpc>
                          <a:spcPct val="115000"/>
                        </a:lnSpc>
                        <a:spcAft>
                          <a:spcPts val="0"/>
                        </a:spcAft>
                      </a:pPr>
                      <a:r>
                        <a:rPr lang="pt-BR" sz="1200" dirty="0">
                          <a:latin typeface="Calibri"/>
                          <a:ea typeface="Calibri"/>
                          <a:cs typeface="Calibri"/>
                        </a:rPr>
                        <a:t>que 625</a:t>
                      </a:r>
                      <a:endParaRPr lang="pt-BR" sz="1200" dirty="0">
                        <a:latin typeface="Calibri"/>
                        <a:ea typeface="Calibri"/>
                        <a:cs typeface="Times New Roman"/>
                      </a:endParaRPr>
                    </a:p>
                    <a:p>
                      <a:pPr algn="ctr">
                        <a:lnSpc>
                          <a:spcPct val="115000"/>
                        </a:lnSpc>
                        <a:spcAft>
                          <a:spcPts val="0"/>
                        </a:spcAft>
                      </a:pPr>
                      <a:r>
                        <a:rPr lang="pt-BR" sz="1200" dirty="0">
                          <a:latin typeface="Calibri"/>
                          <a:ea typeface="Calibri"/>
                          <a:cs typeface="Calibri"/>
                        </a:rPr>
                        <a:t>pontos)</a:t>
                      </a:r>
                      <a:endParaRPr lang="pt-BR" sz="1200" dirty="0">
                        <a:latin typeface="Calibri"/>
                        <a:ea typeface="Calibri"/>
                        <a:cs typeface="Times New Roman"/>
                      </a:endParaRPr>
                    </a:p>
                  </a:txBody>
                  <a:tcPr marL="34347" marR="343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pt-BR" sz="1200" dirty="0">
                          <a:solidFill>
                            <a:schemeClr val="tx1"/>
                          </a:solidFill>
                          <a:latin typeface="Calibri-Light"/>
                          <a:ea typeface="Calibri"/>
                          <a:cs typeface="Calibri-Light"/>
                        </a:rPr>
                        <a:t>Além das habilidades descritas nos níveis anteriores, os estudantes provavelmente são capazes de:</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Reconhecer relação de tempo em texto verbal e participantes de um diálogo </a:t>
                      </a:r>
                      <a:r>
                        <a:rPr lang="pt-BR" sz="1200" dirty="0" smtClean="0">
                          <a:solidFill>
                            <a:schemeClr val="tx1"/>
                          </a:solidFill>
                          <a:latin typeface="Calibri-Light"/>
                          <a:ea typeface="Calibri"/>
                          <a:cs typeface="Calibri-Light"/>
                        </a:rPr>
                        <a:t>em entrevista </a:t>
                      </a:r>
                      <a:r>
                        <a:rPr lang="pt-BR" sz="1200" dirty="0">
                          <a:solidFill>
                            <a:schemeClr val="tx1"/>
                          </a:solidFill>
                          <a:latin typeface="Calibri-Light"/>
                          <a:ea typeface="Calibri"/>
                          <a:cs typeface="Calibri-Light"/>
                        </a:rPr>
                        <a:t>ficcional;</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Identificar o referente de pronome possessivo em poema; o referente de advérbio de lugar em reportagem; o referente de expressão formada por pronome demonstrativo em fragmento de texto de divulgação científica para o público infantil;</a:t>
                      </a:r>
                      <a:endParaRPr lang="pt-BR" sz="1200" dirty="0">
                        <a:solidFill>
                          <a:schemeClr val="tx1"/>
                        </a:solidFill>
                        <a:latin typeface="Calibri"/>
                        <a:ea typeface="Calibri"/>
                        <a:cs typeface="Times New Roman"/>
                      </a:endParaRPr>
                    </a:p>
                    <a:p>
                      <a:pPr>
                        <a:lnSpc>
                          <a:spcPct val="115000"/>
                        </a:lnSpc>
                        <a:spcAft>
                          <a:spcPts val="0"/>
                        </a:spcAft>
                      </a:pPr>
                      <a:r>
                        <a:rPr lang="pt-BR" sz="1200" dirty="0">
                          <a:solidFill>
                            <a:schemeClr val="tx1"/>
                          </a:solidFill>
                          <a:latin typeface="Calibri-Light"/>
                          <a:ea typeface="Calibri"/>
                          <a:cs typeface="Calibri-Light"/>
                        </a:rPr>
                        <a:t>- Inferir sentido em fragmento de conto; sentido de palavra em fragmento de </a:t>
                      </a:r>
                      <a:r>
                        <a:rPr lang="pt-BR" sz="1200" dirty="0" smtClean="0">
                          <a:solidFill>
                            <a:schemeClr val="tx1"/>
                          </a:solidFill>
                          <a:latin typeface="Calibri-Light"/>
                          <a:ea typeface="Calibri"/>
                          <a:cs typeface="Calibri-Light"/>
                        </a:rPr>
                        <a:t>texto de </a:t>
                      </a:r>
                      <a:r>
                        <a:rPr lang="pt-BR" sz="1200" dirty="0">
                          <a:solidFill>
                            <a:schemeClr val="tx1"/>
                          </a:solidFill>
                          <a:latin typeface="Calibri-Light"/>
                          <a:ea typeface="Calibri"/>
                          <a:cs typeface="Calibri-Light"/>
                        </a:rPr>
                        <a:t>literatura infantil; assunto em texto de extensão média ou longa, </a:t>
                      </a:r>
                      <a:r>
                        <a:rPr lang="pt-BR" sz="1200" dirty="0" smtClean="0">
                          <a:solidFill>
                            <a:schemeClr val="tx1"/>
                          </a:solidFill>
                          <a:latin typeface="Calibri-Light"/>
                          <a:ea typeface="Calibri"/>
                          <a:cs typeface="Calibri-Light"/>
                        </a:rPr>
                        <a:t>considerando elementos </a:t>
                      </a:r>
                      <a:r>
                        <a:rPr lang="pt-BR" sz="1200" dirty="0">
                          <a:solidFill>
                            <a:schemeClr val="tx1"/>
                          </a:solidFill>
                          <a:latin typeface="Calibri-Light"/>
                          <a:ea typeface="Calibri"/>
                          <a:cs typeface="Calibri-Light"/>
                        </a:rPr>
                        <a:t>que aparecem ao longo do texto, em gêneros como divulgação científica, curiosidade histórica para criança e biografia.</a:t>
                      </a:r>
                      <a:endParaRPr lang="pt-BR" sz="1200" dirty="0">
                        <a:solidFill>
                          <a:schemeClr val="tx1"/>
                        </a:solidFill>
                        <a:latin typeface="Calibri"/>
                        <a:ea typeface="Calibri"/>
                        <a:cs typeface="Times New Roman"/>
                      </a:endParaRPr>
                    </a:p>
                  </a:txBody>
                  <a:tcPr marL="34347" marR="3434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040495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1259632" y="404664"/>
            <a:ext cx="7416824" cy="2246769"/>
          </a:xfrm>
          <a:prstGeom prst="rect">
            <a:avLst/>
          </a:prstGeom>
          <a:noFill/>
        </p:spPr>
        <p:txBody>
          <a:bodyPr wrap="square" rtlCol="0">
            <a:spAutoFit/>
          </a:bodyPr>
          <a:lstStyle/>
          <a:p>
            <a:r>
              <a:rPr lang="pt-BR" sz="2800" b="1" dirty="0"/>
              <a:t>Distribuição percentual dos estudantes nos níveis de proficiência em </a:t>
            </a:r>
            <a:r>
              <a:rPr lang="pt-BR" sz="2800" b="1" dirty="0">
                <a:solidFill>
                  <a:srgbClr val="FF0000"/>
                </a:solidFill>
              </a:rPr>
              <a:t>Leitura</a:t>
            </a:r>
            <a:r>
              <a:rPr lang="pt-BR" sz="2800" b="1" dirty="0"/>
              <a:t> na </a:t>
            </a:r>
            <a:r>
              <a:rPr lang="pt-BR" sz="2800" b="1" dirty="0" smtClean="0"/>
              <a:t>edição de </a:t>
            </a:r>
            <a:r>
              <a:rPr lang="pt-BR" sz="2800" b="1" dirty="0"/>
              <a:t>2014 da ANA, no </a:t>
            </a:r>
            <a:r>
              <a:rPr lang="pt-BR" sz="2800" b="1" dirty="0">
                <a:solidFill>
                  <a:srgbClr val="FF0000"/>
                </a:solidFill>
              </a:rPr>
              <a:t>Estado de São </a:t>
            </a:r>
            <a:r>
              <a:rPr lang="pt-BR" sz="2800" b="1" dirty="0" smtClean="0">
                <a:solidFill>
                  <a:srgbClr val="FF0000"/>
                </a:solidFill>
              </a:rPr>
              <a:t>Paulo:</a:t>
            </a:r>
            <a:endParaRPr lang="pt-BR" sz="2800" dirty="0">
              <a:solidFill>
                <a:srgbClr val="FF0000"/>
              </a:solidFill>
            </a:endParaRPr>
          </a:p>
          <a:p>
            <a:r>
              <a:rPr lang="pt-BR" sz="2800" b="1" dirty="0"/>
              <a:t> </a:t>
            </a:r>
            <a:endParaRPr lang="pt-BR" sz="2800" b="1" dirty="0" smtClean="0"/>
          </a:p>
          <a:p>
            <a:r>
              <a:rPr lang="pt-BR" sz="2800" b="1" dirty="0"/>
              <a:t> </a:t>
            </a:r>
            <a:endParaRPr lang="pt-BR" sz="2800" dirty="0"/>
          </a:p>
        </p:txBody>
      </p:sp>
      <p:graphicFrame>
        <p:nvGraphicFramePr>
          <p:cNvPr id="6" name="Gráfico 5"/>
          <p:cNvGraphicFramePr/>
          <p:nvPr>
            <p:extLst>
              <p:ext uri="{D42A27DB-BD31-4B8C-83A1-F6EECF244321}">
                <p14:modId xmlns:p14="http://schemas.microsoft.com/office/powerpoint/2010/main" val="1718482637"/>
              </p:ext>
            </p:extLst>
          </p:nvPr>
        </p:nvGraphicFramePr>
        <p:xfrm>
          <a:off x="1776028" y="1844824"/>
          <a:ext cx="6384032" cy="42080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434984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ício">
  <a:themeElements>
    <a:clrScheme name="Solstí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í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í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1003</TotalTime>
  <Words>3169</Words>
  <Application>Microsoft Office PowerPoint</Application>
  <PresentationFormat>Apresentação na tela (4:3)</PresentationFormat>
  <Paragraphs>317</Paragraphs>
  <Slides>30</Slides>
  <Notes>0</Notes>
  <HiddenSlides>0</HiddenSlides>
  <MMClips>0</MMClips>
  <ScaleCrop>false</ScaleCrop>
  <HeadingPairs>
    <vt:vector size="6" baseType="variant">
      <vt:variant>
        <vt:lpstr>Fontes usadas</vt:lpstr>
      </vt:variant>
      <vt:variant>
        <vt:i4>8</vt:i4>
      </vt:variant>
      <vt:variant>
        <vt:lpstr>Tema</vt:lpstr>
      </vt:variant>
      <vt:variant>
        <vt:i4>1</vt:i4>
      </vt:variant>
      <vt:variant>
        <vt:lpstr>Títulos de slides</vt:lpstr>
      </vt:variant>
      <vt:variant>
        <vt:i4>30</vt:i4>
      </vt:variant>
    </vt:vector>
  </HeadingPairs>
  <TitlesOfParts>
    <vt:vector size="39" baseType="lpstr">
      <vt:lpstr>Calibri</vt:lpstr>
      <vt:lpstr>Calibri Light</vt:lpstr>
      <vt:lpstr>Calibri-Bold</vt:lpstr>
      <vt:lpstr>Calibri-Light</vt:lpstr>
      <vt:lpstr>Gill Sans MT</vt:lpstr>
      <vt:lpstr>Times New Roman</vt:lpstr>
      <vt:lpstr>Verdana</vt:lpstr>
      <vt:lpstr>Wingdings 2</vt:lpstr>
      <vt:lpstr>Solstício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de Escrita: Correspondência grafo-fonêmica</dc:title>
  <dc:creator>Cleber</dc:creator>
  <cp:lastModifiedBy>Lucilene</cp:lastModifiedBy>
  <cp:revision>135</cp:revision>
  <dcterms:created xsi:type="dcterms:W3CDTF">2016-10-24T09:06:14Z</dcterms:created>
  <dcterms:modified xsi:type="dcterms:W3CDTF">2016-11-18T14:13:08Z</dcterms:modified>
</cp:coreProperties>
</file>